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6"/>
  </p:notesMasterIdLst>
  <p:sldIdLst>
    <p:sldId id="257" r:id="rId6"/>
    <p:sldId id="278" r:id="rId7"/>
    <p:sldId id="308" r:id="rId8"/>
    <p:sldId id="280" r:id="rId9"/>
    <p:sldId id="281" r:id="rId10"/>
    <p:sldId id="283" r:id="rId11"/>
    <p:sldId id="284" r:id="rId12"/>
    <p:sldId id="286" r:id="rId13"/>
    <p:sldId id="287" r:id="rId14"/>
    <p:sldId id="292" r:id="rId15"/>
    <p:sldId id="288" r:id="rId16"/>
    <p:sldId id="298" r:id="rId17"/>
    <p:sldId id="268" r:id="rId18"/>
    <p:sldId id="295" r:id="rId19"/>
    <p:sldId id="299" r:id="rId20"/>
    <p:sldId id="274" r:id="rId21"/>
    <p:sldId id="272" r:id="rId22"/>
    <p:sldId id="310" r:id="rId23"/>
    <p:sldId id="311" r:id="rId24"/>
    <p:sldId id="301" r:id="rId25"/>
    <p:sldId id="261" r:id="rId26"/>
    <p:sldId id="302" r:id="rId27"/>
    <p:sldId id="303" r:id="rId28"/>
    <p:sldId id="305" r:id="rId29"/>
    <p:sldId id="277" r:id="rId30"/>
    <p:sldId id="316" r:id="rId31"/>
    <p:sldId id="318" r:id="rId32"/>
    <p:sldId id="267" r:id="rId33"/>
    <p:sldId id="319" r:id="rId34"/>
    <p:sldId id="315" r:id="rId35"/>
    <p:sldId id="290" r:id="rId36"/>
    <p:sldId id="291" r:id="rId37"/>
    <p:sldId id="297" r:id="rId38"/>
    <p:sldId id="309" r:id="rId39"/>
    <p:sldId id="313" r:id="rId40"/>
    <p:sldId id="306" r:id="rId41"/>
    <p:sldId id="294" r:id="rId42"/>
    <p:sldId id="282" r:id="rId43"/>
    <p:sldId id="312" r:id="rId44"/>
    <p:sldId id="29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7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C8880-1486-4455-940E-E19BD29E6551}" type="datetimeFigureOut">
              <a:rPr lang="en-US" smtClean="0"/>
              <a:t>7/8/2016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DDFF8-6BB7-4911-9019-5E85E89D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8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minutes including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DDFF8-6BB7-4911-9019-5E85E89D9C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20D0-39F9-4993-AE27-85430AA493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4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329D-960C-4334-A402-AB5058D48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3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D99A2-5D2C-4C55-805E-6C396FB47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61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89204-2CED-4045-B6B2-62668E0BE3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87633-4A4A-471E-A1B5-70A27CC13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4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47290-EBEE-4F46-AB6A-FC0BA7B44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5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B11-1EE4-499C-95C9-5442C8B6C4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8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0DA62-69D2-4205-82B1-D6430F76CF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6C200-C76E-4AC0-BBD9-4DE9152D73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98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5A779-8FA5-469A-A41C-2A925D21B3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EBD0C-6591-4052-BE99-D4AFA74D0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73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39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46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12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41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0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98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0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02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23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79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68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6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06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98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19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7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9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73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82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33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18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49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85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84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42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8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2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72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63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30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34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58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3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DF15A5-66AA-4AD2-A69E-B9E3E15EDE2D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4342" name="Picture 7" descr="UM logo"/>
          <p:cNvPicPr>
            <a:picLocks noChangeAspect="1" noChangeArrowheads="1"/>
          </p:cNvPicPr>
          <p:nvPr/>
        </p:nvPicPr>
        <p:blipFill>
          <a:blip r:embed="rId13" cstate="print"/>
          <a:srcRect r="82303"/>
          <a:stretch>
            <a:fillRect/>
          </a:stretch>
        </p:blipFill>
        <p:spPr bwMode="auto">
          <a:xfrm>
            <a:off x="8382000" y="96838"/>
            <a:ext cx="6858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19050" y="6575425"/>
            <a:ext cx="369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802EE-FB02-4B84-9560-34B4615E5380}" type="slidenum">
              <a:rPr lang="en-US" sz="120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44" name="Picture 105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28575"/>
            <a:ext cx="762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06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1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6/15/2016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7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hyperlink" Target="http://dx.doi.org/10.1103/PhysRevE.86.04620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hyperlink" Target="http://index.htm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9.png"/><Relationship Id="rId9" Type="http://schemas.openxmlformats.org/officeDocument/2006/relationships/hyperlink" Target="mailto:anlage@umd.edu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73.png"/><Relationship Id="rId7" Type="http://schemas.openxmlformats.org/officeDocument/2006/relationships/image" Target="../media/image4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6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www.qksrv.net/click-1300521-10281960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hyperlink" Target="http://www.qksrv.net/click-1300521-1028196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Scaled Measurements of Realistic Counter-DEW Scenarios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24548"/>
            <a:ext cx="6400800" cy="6096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EUOREM, London, UK</a:t>
            </a:r>
          </a:p>
          <a:p>
            <a:r>
              <a:rPr lang="en-US" sz="2800" b="1" dirty="0" smtClean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11 July 2016</a:t>
            </a:r>
            <a:endParaRPr lang="en-US" sz="2800" b="1" dirty="0">
              <a:solidFill>
                <a:srgbClr val="7030A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8021" y="2767548"/>
            <a:ext cx="417280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Bo Xiao</a:t>
            </a:r>
            <a:r>
              <a:rPr lang="en-US" sz="2400" b="1" baseline="30000" dirty="0" smtClean="0"/>
              <a:t>1</a:t>
            </a:r>
          </a:p>
          <a:p>
            <a:pPr algn="ctr"/>
            <a:r>
              <a:rPr lang="en-US" sz="2400" b="1" dirty="0" smtClean="0"/>
              <a:t>Zach Drikas</a:t>
            </a:r>
            <a:r>
              <a:rPr lang="en-US" sz="2400" b="1" baseline="30000" dirty="0"/>
              <a:t>2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Jesus Gil Gil</a:t>
            </a:r>
            <a:r>
              <a:rPr lang="en-US" sz="2400" b="1" baseline="30000" dirty="0" smtClean="0"/>
              <a:t>2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T. D. Andreadis</a:t>
            </a:r>
            <a:r>
              <a:rPr lang="en-US" sz="2400" b="1" baseline="30000" dirty="0" smtClean="0"/>
              <a:t>2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Tom Antonsen</a:t>
            </a:r>
            <a:r>
              <a:rPr lang="en-US" sz="2400" b="1" baseline="30000" dirty="0" smtClean="0"/>
              <a:t>1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Ed Ott</a:t>
            </a:r>
            <a:r>
              <a:rPr lang="en-US" sz="2400" b="1" baseline="30000" dirty="0" smtClean="0"/>
              <a:t>1</a:t>
            </a:r>
            <a:endParaRPr lang="en-US" sz="2400" b="1" dirty="0" smtClean="0"/>
          </a:p>
          <a:p>
            <a:pPr algn="ctr"/>
            <a:r>
              <a:rPr lang="en-US" sz="2400" b="1" u="sng" dirty="0" smtClean="0"/>
              <a:t>Steven M. Anlage</a:t>
            </a:r>
            <a:r>
              <a:rPr lang="en-US" sz="2400" b="1" baseline="30000" dirty="0" smtClean="0"/>
              <a:t>1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r>
              <a:rPr lang="en-US" sz="2400" b="1" baseline="30000" dirty="0" smtClean="0"/>
              <a:t>1</a:t>
            </a:r>
            <a:r>
              <a:rPr lang="en-US" sz="2400" b="1" dirty="0" smtClean="0"/>
              <a:t> University of Maryland, USA</a:t>
            </a:r>
          </a:p>
          <a:p>
            <a:pPr algn="ctr"/>
            <a:r>
              <a:rPr lang="en-US" sz="2400" b="1" baseline="30000" dirty="0" smtClean="0"/>
              <a:t>2</a:t>
            </a:r>
            <a:r>
              <a:rPr lang="en-US" sz="2400" b="1" dirty="0" smtClean="0"/>
              <a:t> US Naval Research Laboratory</a:t>
            </a:r>
          </a:p>
        </p:txBody>
      </p:sp>
      <p:pic>
        <p:nvPicPr>
          <p:cNvPr id="6" name="Picture 8" descr="maryland 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462" y="2209800"/>
            <a:ext cx="16573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t3.gstatic.com/images?q=tbn:ANd9GcS20RQlsYEO82pyKbeshkxjwucR3rsFOr1xpL1UmIPB1qTup3KU_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88" y="3161710"/>
            <a:ext cx="1585504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88" y="3480662"/>
            <a:ext cx="1391298" cy="144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NRL%20Emblem(blue_gold)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7156" y="1945223"/>
            <a:ext cx="838200" cy="82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-2829560" y="5628382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Research funded by </a:t>
            </a:r>
            <a:r>
              <a:rPr lang="en-US" sz="1600" dirty="0" smtClean="0"/>
              <a:t>ONR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/>
              <a:t>ONR/DURIP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/>
              <a:t>              AFOSR / AFRL Center of Excellence</a:t>
            </a:r>
            <a:endParaRPr lang="en-US" sz="1600" dirty="0"/>
          </a:p>
        </p:txBody>
      </p:sp>
      <p:pic>
        <p:nvPicPr>
          <p:cNvPr id="14" name="Picture 2" descr="C:\Users\xiaobo\Pictures\downlo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0" y="4188188"/>
            <a:ext cx="993412" cy="9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78754" y="5108343"/>
            <a:ext cx="2800767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 Coupling Model website: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anlage.umd.edu/RCM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2874" y="5091472"/>
            <a:ext cx="2672526" cy="594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74953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Problem: Electromagnetic Interference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Our Approach – A Wave Chaos Statistical Description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Random Coupling Model (RCM)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Example of the RCM in Practice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New RCM Predictions for Realistic Counter-DEW Scenarios</a:t>
            </a: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 smtClean="0"/>
              <a:t> Scaled measurement system for investigating new RCM predictions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9226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7" y="828040"/>
            <a:ext cx="5270500" cy="24498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auto">
          <a:xfrm>
            <a:off x="6705600" y="3962400"/>
            <a:ext cx="304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0900" y="6197025"/>
            <a:ext cx="3909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smtClean="0"/>
              <a:t>Z. B. </a:t>
            </a:r>
            <a:r>
              <a:rPr lang="en-CA" sz="1600" b="1" dirty="0" err="1" smtClean="0"/>
              <a:t>Drikas</a:t>
            </a:r>
            <a:r>
              <a:rPr lang="en-CA" sz="1600" b="1" dirty="0" smtClean="0"/>
              <a:t>, </a:t>
            </a:r>
            <a:r>
              <a:rPr lang="en-CA" sz="1600" b="1" i="1" dirty="0" smtClean="0"/>
              <a:t>et al</a:t>
            </a:r>
            <a:r>
              <a:rPr lang="en-CA" sz="1600" b="1" dirty="0" smtClean="0"/>
              <a:t>., IEEE </a:t>
            </a:r>
            <a:r>
              <a:rPr lang="en-CA" sz="1600" b="1" dirty="0"/>
              <a:t>EMC </a:t>
            </a:r>
            <a:r>
              <a:rPr lang="en-CA" sz="1600" b="1" u="sng" dirty="0" smtClean="0"/>
              <a:t>56</a:t>
            </a:r>
            <a:r>
              <a:rPr lang="en-CA" sz="1600" b="1" dirty="0"/>
              <a:t>, </a:t>
            </a:r>
            <a:r>
              <a:rPr lang="en-CA" sz="1600" b="1" dirty="0" smtClean="0"/>
              <a:t>1480 </a:t>
            </a:r>
            <a:r>
              <a:rPr lang="en-CA" sz="1600" b="1" dirty="0"/>
              <a:t>(2014</a:t>
            </a:r>
            <a:r>
              <a:rPr lang="en-CA" sz="1600" b="1" dirty="0" smtClean="0"/>
              <a:t>)</a:t>
            </a:r>
          </a:p>
          <a:p>
            <a:pPr algn="ctr"/>
            <a:r>
              <a:rPr lang="en-CA" sz="1600" b="1" dirty="0" smtClean="0"/>
              <a:t>US Naval Research Laboratory collaboration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3683913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Inject microwaves at port 1 and measure induced voltage at port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Rotate mode-stirrer and repeat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Plot the PDF of the induced voltage and compare with RCM prediction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1961" y="4951382"/>
            <a:ext cx="6226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this is at the limit of what we can test in our labs …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65249" y="71120"/>
            <a:ext cx="7620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Test of the Random Coupling Model: </a:t>
            </a:r>
            <a:r>
              <a:rPr lang="en-US" sz="2400" b="1" dirty="0" err="1" smtClean="0"/>
              <a:t>Gigabox</a:t>
            </a:r>
            <a:r>
              <a:rPr lang="en-US" sz="2400" b="1" dirty="0" smtClean="0"/>
              <a:t> Experiment </a:t>
            </a:r>
            <a:r>
              <a:rPr lang="en-US" sz="1600" b="1" dirty="0" smtClean="0"/>
              <a:t>(NRL Collaboration)</a:t>
            </a:r>
            <a:endParaRPr lang="en-US" sz="1600" b="1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4120"/>
            <a:ext cx="2556295" cy="19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0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74953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Problem: Electromagnetic Interference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Our Approach – A Wave Chaos Statistical Description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Random Coupling Model (RCM)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Example of the RCM in Practice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New RCM Predictions for Realistic Counter-DEW Scenarios</a:t>
            </a: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 smtClean="0"/>
              <a:t> Scaled measurement system for investigating new RCM predictions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3923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Coupled </a:t>
            </a:r>
            <a:r>
              <a:rPr lang="en-US" dirty="0" err="1" smtClean="0"/>
              <a:t>Lossy</a:t>
            </a:r>
            <a:r>
              <a:rPr lang="en-US" dirty="0" smtClean="0"/>
              <a:t> Cavities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RCM predicts the transmission through N cavities coupled through apertures</a:t>
            </a:r>
          </a:p>
          <a:p>
            <a:r>
              <a:rPr lang="en-US" sz="2400" dirty="0" smtClean="0"/>
              <a:t>Experiment requires a chain of </a:t>
            </a:r>
            <a:r>
              <a:rPr lang="en-US" sz="2400" dirty="0" err="1" smtClean="0"/>
              <a:t>Gigaboxes</a:t>
            </a:r>
            <a:endParaRPr lang="en-US" sz="2400" dirty="0"/>
          </a:p>
        </p:txBody>
      </p:sp>
      <p:pic>
        <p:nvPicPr>
          <p:cNvPr id="3076" name="Picture 4" descr="C:\Users\xiaobo\Picture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382412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0" y="5181600"/>
            <a:ext cx="4572000" cy="15240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5566230" y="5712767"/>
            <a:ext cx="2698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/>
              <a:t>Gradoni, </a:t>
            </a:r>
            <a:r>
              <a:rPr lang="en-US" sz="1200" dirty="0" smtClean="0"/>
              <a:t>T. </a:t>
            </a:r>
            <a:r>
              <a:rPr lang="en-US" sz="1200" dirty="0"/>
              <a:t>M. Antonsen, </a:t>
            </a:r>
            <a:r>
              <a:rPr lang="en-US" sz="1200" dirty="0" smtClean="0"/>
              <a:t>and E. </a:t>
            </a:r>
            <a:r>
              <a:rPr lang="en-US" sz="1200" dirty="0"/>
              <a:t>Ott, </a:t>
            </a:r>
            <a:endParaRPr lang="en-US" sz="1200" dirty="0" smtClean="0"/>
          </a:p>
          <a:p>
            <a:r>
              <a:rPr lang="en-US" sz="1200" dirty="0" smtClean="0">
                <a:hlinkClick r:id="rId4"/>
              </a:rPr>
              <a:t>Phys</a:t>
            </a:r>
            <a:r>
              <a:rPr lang="en-US" sz="1200" dirty="0">
                <a:hlinkClick r:id="rId4"/>
              </a:rPr>
              <a:t>. Rev. E </a:t>
            </a:r>
            <a:r>
              <a:rPr lang="en-US" sz="1200" b="1" dirty="0">
                <a:hlinkClick r:id="rId4"/>
              </a:rPr>
              <a:t>86</a:t>
            </a:r>
            <a:r>
              <a:rPr lang="en-US" sz="1200" dirty="0">
                <a:hlinkClick r:id="rId4"/>
              </a:rPr>
              <a:t>, 046204 (2012)</a:t>
            </a:r>
            <a:r>
              <a:rPr lang="en-US" sz="1200" dirty="0"/>
              <a:t>.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2050859"/>
            <a:ext cx="3079752" cy="31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64517"/>
            <a:ext cx="2322247" cy="312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35690" y="2046394"/>
            <a:ext cx="482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b="1" dirty="0" smtClean="0">
                <a:latin typeface="Calibri" pitchFamily="34" charset="0"/>
              </a:rPr>
              <a:t>Ability to predict coupled voltage and power along an arbitrary chain of </a:t>
            </a:r>
          </a:p>
          <a:p>
            <a:pPr algn="ctr"/>
            <a:r>
              <a:rPr lang="en-US" sz="1200" b="1" dirty="0" smtClean="0">
                <a:latin typeface="Calibri" pitchFamily="34" charset="0"/>
              </a:rPr>
              <a:t>ray-chaotic cavities/environments/compartments</a:t>
            </a:r>
          </a:p>
        </p:txBody>
      </p:sp>
    </p:spTree>
    <p:extLst>
      <p:ext uri="{BB962C8B-B14F-4D97-AF65-F5344CB8AC3E}">
        <p14:creationId xmlns:p14="http://schemas.microsoft.com/office/powerpoint/2010/main" val="4027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3290"/>
            <a:ext cx="8581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Untested RCM Prediction:  Induced Voltage Statistics for Enclosures with Mixed </a:t>
            </a:r>
          </a:p>
          <a:p>
            <a:r>
              <a:rPr lang="en-US" sz="2000" b="1" dirty="0" smtClean="0"/>
              <a:t>			Regular and Chaotic Behavior</a:t>
            </a:r>
            <a:endParaRPr lang="en-US" sz="20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720" y="2057400"/>
            <a:ext cx="3505200" cy="272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4087992" cy="291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05400" y="6172200"/>
            <a:ext cx="3910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Ming Jer Lee, </a:t>
            </a:r>
            <a:r>
              <a:rPr lang="pt-BR" sz="1400" b="1" i="1" dirty="0" smtClean="0"/>
              <a:t>et al</a:t>
            </a:r>
            <a:r>
              <a:rPr lang="pt-BR" sz="1400" b="1" dirty="0" smtClean="0"/>
              <a:t>., Phys</a:t>
            </a:r>
            <a:r>
              <a:rPr lang="pt-BR" sz="1400" b="1" dirty="0"/>
              <a:t>. Rev. E 87, 062906 (2013</a:t>
            </a:r>
            <a:r>
              <a:rPr lang="pt-BR" sz="1400" b="1" dirty="0" smtClean="0"/>
              <a:t>)</a:t>
            </a:r>
            <a:endParaRPr lang="en-US" sz="14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54312" y="1031200"/>
            <a:ext cx="364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Random Coupling Model still works!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63355" y="1401088"/>
                <a:ext cx="3388235" cy="429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2000" b="1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  <m:t>𝒊𝒋</m:t>
                          </m:r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𝑹𝒆𝒈𝒖𝒍𝒂𝒓</m:t>
                          </m:r>
                        </m:sub>
                      </m:sSub>
                      <m:r>
                        <a:rPr lang="en-US" sz="2000" b="1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000" b="1" i="1">
                              <a:latin typeface="Cambria Math"/>
                              <a:cs typeface="Times New Roman" panose="02020603050405020304" pitchFamily="18" charset="0"/>
                            </a:rPr>
                            <m:t>𝒊𝒋</m:t>
                          </m:r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𝑪𝒉𝒂𝒐𝒕𝒊𝒄</m:t>
                          </m:r>
                        </m:sub>
                      </m:sSub>
                    </m:oMath>
                  </m:oMathPara>
                </a14:m>
                <a:endPara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355" y="1401088"/>
                <a:ext cx="3388235" cy="429220"/>
              </a:xfrm>
              <a:prstGeom prst="rect">
                <a:avLst/>
              </a:prstGeom>
              <a:blipFill rotWithShape="1">
                <a:blip r:embed="rId4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74953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Problem: Electromagnetic Interference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Our Approach – A Wave Chaos Statistical Description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Random Coupling Model (RCM)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Example of the RCM in Practice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New RCM Predictions for Realistic Counter-DEW Scenarios</a:t>
            </a: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Scaled measurement system for investigating new RCM predictions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40268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57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Scaling Properties of Maxwell’s Equations for Harmonic EM waves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3048000"/>
            <a:ext cx="661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example, scaling the </a:t>
            </a:r>
            <a:r>
              <a:rPr lang="en-US" dirty="0" err="1" smtClean="0"/>
              <a:t>GigaBox</a:t>
            </a:r>
            <a:r>
              <a:rPr lang="en-US" dirty="0" smtClean="0"/>
              <a:t> down by a factor of </a:t>
            </a:r>
            <a:r>
              <a:rPr lang="en-US" b="1" i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= 20 requires: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5287" y="3689866"/>
            <a:ext cx="210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 x 1 m x 1 m Box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745251" y="3689866"/>
            <a:ext cx="84579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68866" y="3689866"/>
            <a:ext cx="239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cm x 5 cm x 5 cm Box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311134"/>
            <a:ext cx="209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GHz measurement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3733800" y="4311134"/>
            <a:ext cx="84579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05400" y="4299466"/>
            <a:ext cx="23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GHz measurement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2866" y="4909066"/>
            <a:ext cx="199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 conductivity 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156" y="4909066"/>
            <a:ext cx="219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 conductivity </a:t>
            </a:r>
            <a:r>
              <a:rPr lang="en-US" b="1" i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*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733800" y="4920734"/>
            <a:ext cx="84579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44432" y="895290"/>
            <a:ext cx="5910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equations are left invariant upon scaling: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09800" y="1473934"/>
                <a:ext cx="937308" cy="703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0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acc>
                        </m:e>
                        <m:sup>
                          <m: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1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0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</m:acc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473934"/>
                <a:ext cx="937308" cy="70346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15120" y="1625610"/>
                <a:ext cx="11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𝝎</m:t>
                      </m:r>
                      <m:r>
                        <a:rPr lang="en-US" sz="2000" b="1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′=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2000" b="1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𝝎</m:t>
                      </m:r>
                    </m:oMath>
                  </m:oMathPara>
                </a14:m>
                <a:endPara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120" y="1625610"/>
                <a:ext cx="1187954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38800" y="1646640"/>
                <a:ext cx="11013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𝝈</m:t>
                      </m:r>
                      <m:r>
                        <a:rPr lang="en-US" sz="2000" b="1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′=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2000" b="1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𝝈</m:t>
                      </m:r>
                    </m:oMath>
                  </m:oMathPara>
                </a14:m>
                <a:endPara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646640"/>
                <a:ext cx="1101392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19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28600"/>
            <a:ext cx="709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the Scaled Measurement Project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446" y="990600"/>
            <a:ext cx="77563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the Random Coupling Model in a set of increasingly complicated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(and realistic) scenarios: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coupled cavities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(regular + chaotic) systems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 through irregular apertures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Evanescent coupling between enclosures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702784"/>
            <a:ext cx="80091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these tests using scaled-down-in-size models: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reproduce the same electromagnetic conditions: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scale up the frequency to mm-waves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scale up the conductivity (cool the metal walls)</a:t>
            </a:r>
          </a:p>
          <a:p>
            <a:pPr marL="914400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ONR/DURIP-funded mm-wave cryogenic measurement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5763865"/>
            <a:ext cx="6661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step: compare to full-scale measurement at NRL</a:t>
            </a:r>
          </a:p>
        </p:txBody>
      </p:sp>
    </p:spTree>
    <p:extLst>
      <p:ext uri="{BB962C8B-B14F-4D97-AF65-F5344CB8AC3E}">
        <p14:creationId xmlns:p14="http://schemas.microsoft.com/office/powerpoint/2010/main" val="26649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xiaobo\Picture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27" y="4038600"/>
            <a:ext cx="3257673" cy="20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flipV="1">
            <a:off x="1007952" y="4724397"/>
            <a:ext cx="362106" cy="413952"/>
            <a:chOff x="1829023" y="4343400"/>
            <a:chExt cx="380777" cy="594991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1829023" y="4343400"/>
              <a:ext cx="190500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19524" y="4343400"/>
              <a:ext cx="190276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 rot="16200000" flipV="1">
            <a:off x="6279309" y="897124"/>
            <a:ext cx="380777" cy="594991"/>
            <a:chOff x="7219727" y="4434209"/>
            <a:chExt cx="380777" cy="594991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7219727" y="4434209"/>
              <a:ext cx="190500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10228" y="4434209"/>
              <a:ext cx="190276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\\ubf.ece.umd.edu\anlage\Bo\document\equipement\dilfridge\cavity\one-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4708"/>
            <a:ext cx="2362200" cy="20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rot="5400000" flipV="1">
            <a:off x="2107246" y="978632"/>
            <a:ext cx="190500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107358" y="788243"/>
            <a:ext cx="190276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90823" y="1600200"/>
            <a:ext cx="190500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181324" y="1600200"/>
            <a:ext cx="190276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ord 17"/>
          <p:cNvSpPr/>
          <p:nvPr/>
        </p:nvSpPr>
        <p:spPr>
          <a:xfrm>
            <a:off x="5715001" y="795114"/>
            <a:ext cx="457200" cy="881832"/>
          </a:xfrm>
          <a:prstGeom prst="chord">
            <a:avLst>
              <a:gd name="adj1" fmla="val 5412076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Chord 18"/>
          <p:cNvSpPr/>
          <p:nvPr/>
        </p:nvSpPr>
        <p:spPr>
          <a:xfrm rot="5400000">
            <a:off x="930684" y="3978684"/>
            <a:ext cx="457200" cy="881832"/>
          </a:xfrm>
          <a:prstGeom prst="chord">
            <a:avLst>
              <a:gd name="adj1" fmla="val 5412076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Chord 19"/>
          <p:cNvSpPr/>
          <p:nvPr/>
        </p:nvSpPr>
        <p:spPr>
          <a:xfrm rot="16200000" flipV="1">
            <a:off x="930684" y="1921284"/>
            <a:ext cx="457200" cy="881832"/>
          </a:xfrm>
          <a:prstGeom prst="chord">
            <a:avLst>
              <a:gd name="adj1" fmla="val 5412076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hord 20"/>
          <p:cNvSpPr/>
          <p:nvPr/>
        </p:nvSpPr>
        <p:spPr>
          <a:xfrm flipH="1">
            <a:off x="2667000" y="794568"/>
            <a:ext cx="457200" cy="881832"/>
          </a:xfrm>
          <a:prstGeom prst="chord">
            <a:avLst>
              <a:gd name="adj1" fmla="val 5412076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-990600" y="-1371600"/>
            <a:ext cx="4648200" cy="4648200"/>
          </a:xfrm>
          <a:prstGeom prst="ellipse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168" y="3200400"/>
            <a:ext cx="1034232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3140484" y="1159284"/>
            <a:ext cx="1034232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86000" y="1180877"/>
            <a:ext cx="4038600" cy="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68809" y="1981200"/>
            <a:ext cx="0" cy="297180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153400" y="1447800"/>
            <a:ext cx="0" cy="42788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504950" y="6324600"/>
            <a:ext cx="46672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67200" y="114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m-wave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" y="3593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m-wave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65379" y="3429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windows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9" name="Straight Arrow Connector 38"/>
          <p:cNvCxnSpPr>
            <a:stCxn id="37" idx="0"/>
            <a:endCxn id="24" idx="3"/>
          </p:cNvCxnSpPr>
          <p:nvPr/>
        </p:nvCxnSpPr>
        <p:spPr>
          <a:xfrm flipV="1">
            <a:off x="3289279" y="1752600"/>
            <a:ext cx="368321" cy="1676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0"/>
            <a:endCxn id="23" idx="3"/>
          </p:cNvCxnSpPr>
          <p:nvPr/>
        </p:nvCxnSpPr>
        <p:spPr>
          <a:xfrm flipH="1" flipV="1">
            <a:off x="1676400" y="3276600"/>
            <a:ext cx="1612879" cy="152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29200" y="189769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Teflon lens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581527" y="1447800"/>
            <a:ext cx="133474" cy="4498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68136" y="133350"/>
            <a:ext cx="159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Horn antenna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>
            <a:stCxn id="50" idx="2"/>
          </p:cNvCxnSpPr>
          <p:nvPr/>
        </p:nvCxnSpPr>
        <p:spPr>
          <a:xfrm>
            <a:off x="5664585" y="502682"/>
            <a:ext cx="583815" cy="5015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67193" y="115669"/>
            <a:ext cx="214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WR10  75-110 GHz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WR3.4  220-330 GHz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26702" y="6324600"/>
            <a:ext cx="205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Coax ~10 GHz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48143" y="3821668"/>
            <a:ext cx="205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Coax ~10 GHz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85017" y="2096869"/>
            <a:ext cx="108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Inside cryostat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71600" y="76200"/>
            <a:ext cx="107947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Scaled Structure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885017" y="718368"/>
            <a:ext cx="4863126" cy="95857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-611148" y="2897148"/>
            <a:ext cx="3552474" cy="95857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33400" y="5152674"/>
            <a:ext cx="15240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565379" y="425299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Reference </a:t>
            </a:r>
            <a:r>
              <a:rPr lang="en-US" dirty="0" smtClean="0">
                <a:solidFill>
                  <a:prstClr val="black"/>
                </a:solidFill>
              </a:rPr>
              <a:t>plane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rot="5400000">
            <a:off x="5967093" y="1219200"/>
            <a:ext cx="15240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6" idx="2"/>
          </p:cNvCxnSpPr>
          <p:nvPr/>
        </p:nvCxnSpPr>
        <p:spPr>
          <a:xfrm flipH="1">
            <a:off x="2057400" y="4622325"/>
            <a:ext cx="1574779" cy="5456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6" idx="0"/>
          </p:cNvCxnSpPr>
          <p:nvPr/>
        </p:nvCxnSpPr>
        <p:spPr>
          <a:xfrm flipV="1">
            <a:off x="3632179" y="1897695"/>
            <a:ext cx="3096914" cy="23552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6172201" y="5726668"/>
            <a:ext cx="1" cy="5979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2179" y="3194555"/>
            <a:ext cx="383542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ONR/DURIP funded experiment setup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48143" y="795114"/>
            <a:ext cx="1633857" cy="71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Frequency Extender</a:t>
            </a:r>
          </a:p>
        </p:txBody>
      </p:sp>
      <p:sp>
        <p:nvSpPr>
          <p:cNvPr id="68" name="Rectangle 67"/>
          <p:cNvSpPr/>
          <p:nvPr/>
        </p:nvSpPr>
        <p:spPr>
          <a:xfrm rot="16200000">
            <a:off x="481750" y="5492676"/>
            <a:ext cx="1366679" cy="71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Frequency </a:t>
            </a:r>
            <a:r>
              <a:rPr lang="en-US" dirty="0" smtClean="0">
                <a:solidFill>
                  <a:prstClr val="white"/>
                </a:solidFill>
              </a:rPr>
              <a:t>Extender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6146" name="Picture 2" descr="C:\Users\temp_user\Downloads\IMG_20160420_231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24" y="1600200"/>
            <a:ext cx="60971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1054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Transmitter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226733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Receiver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7000" y="3352800"/>
            <a:ext cx="3048000" cy="11430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43400" y="3853934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m-wave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352800" y="2895600"/>
            <a:ext cx="2286000" cy="2286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1600" y="2895600"/>
            <a:ext cx="1066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Scaled Structure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74953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The Problem: Electromagnetic Interference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Our Approach – A Wave Chaos Statistical Description</a:t>
            </a:r>
            <a:endParaRPr lang="en-US" sz="2000" b="1" dirty="0"/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The Random Coupling Model (RCM)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Example of the RCM in Practice</a:t>
            </a:r>
            <a:endParaRPr lang="en-US" sz="2000" b="1" dirty="0"/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New RCM Predictions for Realistic Counter-DEW Scenarios</a:t>
            </a: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 smtClean="0"/>
              <a:t> Scaled measurement system for investigating new RCM predictions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41842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20025" cy="58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3510"/>
            <a:ext cx="5270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Scaled Enclosures (s = 20 and 40)</a:t>
            </a:r>
          </a:p>
        </p:txBody>
      </p:sp>
    </p:spTree>
    <p:extLst>
      <p:ext uri="{BB962C8B-B14F-4D97-AF65-F5344CB8AC3E}">
        <p14:creationId xmlns:p14="http://schemas.microsoft.com/office/powerpoint/2010/main" val="14649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Scaled Enclosure Measurement Validation: Compare to NRL Full-Scale Experimental Setup</a:t>
            </a:r>
            <a:endParaRPr lang="en-US" sz="3200" dirty="0"/>
          </a:p>
        </p:txBody>
      </p:sp>
      <p:sp>
        <p:nvSpPr>
          <p:cNvPr id="5" name="Cube 4"/>
          <p:cNvSpPr/>
          <p:nvPr/>
        </p:nvSpPr>
        <p:spPr>
          <a:xfrm>
            <a:off x="1266917" y="1177758"/>
            <a:ext cx="3276600" cy="2743200"/>
          </a:xfrm>
          <a:prstGeom prst="cube">
            <a:avLst>
              <a:gd name="adj" fmla="val 24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66800" y="1863558"/>
            <a:ext cx="0" cy="2057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266917" y="4073358"/>
            <a:ext cx="26192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143000" y="1101558"/>
            <a:ext cx="6858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43158" y="409620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122.5 cm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5170" y="2768341"/>
            <a:ext cx="85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66 cm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1177758"/>
            <a:ext cx="126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= 27.9 cm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95085" y="2512736"/>
            <a:ext cx="733034" cy="6992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80425" y="1381616"/>
            <a:ext cx="140517" cy="125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8" idx="7"/>
          </p:cNvCxnSpPr>
          <p:nvPr/>
        </p:nvCxnSpPr>
        <p:spPr>
          <a:xfrm flipV="1">
            <a:off x="2200364" y="1177759"/>
            <a:ext cx="161836" cy="22226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05366" y="1400022"/>
            <a:ext cx="36651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Data 31"/>
          <p:cNvSpPr/>
          <p:nvPr/>
        </p:nvSpPr>
        <p:spPr>
          <a:xfrm rot="5400000" flipH="1">
            <a:off x="3868892" y="2366667"/>
            <a:ext cx="870465" cy="229314"/>
          </a:xfrm>
          <a:prstGeom prst="flowChartInputOutp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724611" y="1294467"/>
            <a:ext cx="29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44325" y="1137967"/>
            <a:ext cx="29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Cube 41"/>
          <p:cNvSpPr/>
          <p:nvPr/>
        </p:nvSpPr>
        <p:spPr>
          <a:xfrm>
            <a:off x="1550556" y="2682483"/>
            <a:ext cx="838200" cy="720558"/>
          </a:xfrm>
          <a:prstGeom prst="cube">
            <a:avLst>
              <a:gd name="adj" fmla="val 599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ube 43"/>
          <p:cNvSpPr/>
          <p:nvPr/>
        </p:nvSpPr>
        <p:spPr>
          <a:xfrm>
            <a:off x="4286212" y="2308444"/>
            <a:ext cx="990600" cy="302111"/>
          </a:xfrm>
          <a:prstGeom prst="cub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arallelogram 48"/>
          <p:cNvSpPr/>
          <p:nvPr/>
        </p:nvSpPr>
        <p:spPr>
          <a:xfrm rot="707044" flipH="1">
            <a:off x="6313249" y="2590727"/>
            <a:ext cx="1676400" cy="724560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18947892">
            <a:off x="1852106" y="2828659"/>
            <a:ext cx="758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Port 1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4465276" y="2350901"/>
            <a:ext cx="892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Port 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2643882" y="1418026"/>
            <a:ext cx="126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= 27.5 cm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7108785" y="1637530"/>
            <a:ext cx="0" cy="20648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arallelogram 47"/>
          <p:cNvSpPr/>
          <p:nvPr/>
        </p:nvSpPr>
        <p:spPr>
          <a:xfrm rot="20646283">
            <a:off x="6300917" y="1891073"/>
            <a:ext cx="1676400" cy="724560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945546" y="1196950"/>
            <a:ext cx="266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Stirrer (Motor Controlled)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395634" y="4185225"/>
            <a:ext cx="1576518" cy="8034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324600" y="4185225"/>
            <a:ext cx="0" cy="8034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6395634" y="5105400"/>
            <a:ext cx="157651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54990" y="5029513"/>
            <a:ext cx="94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44.5 cm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5626754" y="4402280"/>
            <a:ext cx="100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30.5 cm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6918294" y="5715000"/>
            <a:ext cx="638822" cy="6841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918294" y="5715000"/>
            <a:ext cx="638822" cy="6841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409901" y="587239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90</a:t>
            </a:r>
            <a:r>
              <a:rPr lang="en-US" smtClean="0">
                <a:latin typeface="Times New Roman"/>
                <a:cs typeface="Times New Roman"/>
              </a:rPr>
              <a:t>˚</a:t>
            </a:r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6999212" y="3345361"/>
            <a:ext cx="0" cy="35705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999212" y="1602693"/>
            <a:ext cx="18063" cy="26086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00929" y="1547090"/>
            <a:ext cx="85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2.1 cm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189083" y="3348798"/>
            <a:ext cx="85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cm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12122" y="5029200"/>
            <a:ext cx="467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 GHz – 110 GHz  (</a:t>
            </a:r>
            <a:r>
              <a:rPr lang="en-US" i="1" dirty="0" smtClean="0"/>
              <a:t>s</a:t>
            </a:r>
            <a:r>
              <a:rPr lang="en-US" dirty="0" smtClean="0"/>
              <a:t> = 20) </a:t>
            </a:r>
            <a:r>
              <a:rPr lang="en-US" dirty="0" smtClean="0">
                <a:sym typeface="Wingdings" panose="05000000000000000000" pitchFamily="2" charset="2"/>
              </a:rPr>
              <a:t> 3.7 GHz – 5.5 GHz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381000" y="57150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220 GHz – 330 GHz  (</a:t>
            </a:r>
            <a:r>
              <a:rPr lang="en-US" i="1" dirty="0" smtClean="0"/>
              <a:t>s</a:t>
            </a:r>
            <a:r>
              <a:rPr lang="en-US" dirty="0" smtClean="0"/>
              <a:t> = 40) </a:t>
            </a:r>
            <a:r>
              <a:rPr lang="en-US" dirty="0" smtClean="0">
                <a:sym typeface="Wingdings" panose="05000000000000000000" pitchFamily="2" charset="2"/>
              </a:rPr>
              <a:t> 5.5 GHz – 8.25 GHz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3078416" y="5321322"/>
            <a:ext cx="196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WR-187 (G-Band)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029325" y="6012194"/>
            <a:ext cx="196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WR-137 (C-Band)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791200" y="1101558"/>
            <a:ext cx="2895600" cy="56040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22671" y="117775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127.5 cm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177116" y="3212009"/>
            <a:ext cx="1" cy="69157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274666" y="2864567"/>
            <a:ext cx="509570" cy="444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50683" y="1863558"/>
            <a:ext cx="0" cy="65136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183202" y="2004572"/>
            <a:ext cx="66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 cm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96043" y="3425652"/>
            <a:ext cx="66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 cm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20139" y="2615259"/>
            <a:ext cx="66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 cm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8200" y="3425652"/>
            <a:ext cx="998544" cy="85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84269" y="3738962"/>
            <a:ext cx="209588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4867" y="3831317"/>
            <a:ext cx="81186" cy="457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781512" y="4274403"/>
            <a:ext cx="704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 </a:t>
            </a:r>
            <a:r>
              <a:rPr lang="en-US" sz="1050" dirty="0" smtClean="0"/>
              <a:t>= 25 cm</a:t>
            </a:r>
            <a:endParaRPr lang="en-US" sz="1050" dirty="0"/>
          </a:p>
        </p:txBody>
      </p:sp>
      <p:cxnSp>
        <p:nvCxnSpPr>
          <p:cNvPr id="67" name="Straight Arrow Connector 66"/>
          <p:cNvCxnSpPr>
            <a:stCxn id="6" idx="2"/>
          </p:cNvCxnSpPr>
          <p:nvPr/>
        </p:nvCxnSpPr>
        <p:spPr>
          <a:xfrm>
            <a:off x="5289063" y="3967562"/>
            <a:ext cx="6397" cy="30684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6" idx="0"/>
          </p:cNvCxnSpPr>
          <p:nvPr/>
        </p:nvCxnSpPr>
        <p:spPr>
          <a:xfrm>
            <a:off x="5280703" y="3441587"/>
            <a:ext cx="8360" cy="29737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" idx="3"/>
            <a:endCxn id="6" idx="3"/>
          </p:cNvCxnSpPr>
          <p:nvPr/>
        </p:nvCxnSpPr>
        <p:spPr>
          <a:xfrm flipH="1" flipV="1">
            <a:off x="5393857" y="3853262"/>
            <a:ext cx="252887" cy="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5070" y="3437516"/>
            <a:ext cx="250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395105" y="3620913"/>
            <a:ext cx="250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82143" y="3997404"/>
            <a:ext cx="250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286212" y="3620913"/>
            <a:ext cx="257305" cy="2332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6477000"/>
            <a:ext cx="528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Zach </a:t>
            </a:r>
            <a:r>
              <a:rPr lang="en-US" dirty="0" err="1" smtClean="0"/>
              <a:t>Drikas</a:t>
            </a:r>
            <a:r>
              <a:rPr lang="en-US" dirty="0" smtClean="0"/>
              <a:t>, Jesus Gil </a:t>
            </a:r>
            <a:r>
              <a:rPr lang="en-US" dirty="0" err="1" smtClean="0"/>
              <a:t>Gil</a:t>
            </a:r>
            <a:r>
              <a:rPr lang="en-US" dirty="0" smtClean="0"/>
              <a:t>, T. D. </a:t>
            </a:r>
            <a:r>
              <a:rPr lang="en-US" dirty="0" err="1" smtClean="0"/>
              <a:t>Andreadis</a:t>
            </a:r>
            <a:r>
              <a:rPr lang="en-US" dirty="0" smtClean="0"/>
              <a:t> @ NRL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495800"/>
            <a:ext cx="422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will measure two scaled versions:</a:t>
            </a:r>
          </a:p>
        </p:txBody>
      </p:sp>
    </p:spTree>
    <p:extLst>
      <p:ext uri="{BB962C8B-B14F-4D97-AF65-F5344CB8AC3E}">
        <p14:creationId xmlns:p14="http://schemas.microsoft.com/office/powerpoint/2010/main" val="28167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lage\Documents\Proposals\DURIP\DURIP 2014\mm-THz RCM Wave Chaos DURIP 2014\BlueFors Dil Fridge\Pics of Installation of the BlueFors Fridge\IMG_13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533400"/>
            <a:ext cx="3429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9300" y="1130468"/>
            <a:ext cx="1276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Scaled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Enclosure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0" y="1905000"/>
            <a:ext cx="1676400" cy="1447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14800" y="1447800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m-wave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3923" y="3164840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m-wave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8729" y="246985"/>
            <a:ext cx="6456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Scaled Enclosure Direct Injection Measurement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400" y="2415540"/>
            <a:ext cx="3115997" cy="41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-840000" flipV="1">
            <a:off x="7154861" y="4440419"/>
            <a:ext cx="914400" cy="64008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24800" y="4752661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 cm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55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Transmission Through </a:t>
            </a:r>
            <a:r>
              <a:rPr lang="en-US" i="1" dirty="0" smtClean="0"/>
              <a:t>s</a:t>
            </a:r>
            <a:r>
              <a:rPr lang="en-US" dirty="0" smtClean="0"/>
              <a:t> = 40 Cavity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9" y="1119982"/>
            <a:ext cx="7345890" cy="5509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6308271"/>
            <a:ext cx="24761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(GHz)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66634" y="3562404"/>
            <a:ext cx="15520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|S</a:t>
            </a:r>
            <a:r>
              <a:rPr lang="en-US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 (dB)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6453"/>
            <a:ext cx="4876800" cy="381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17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393" y="2971733"/>
            <a:ext cx="8919407" cy="29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First Ensemble Averaged Statistics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1096" y="1055568"/>
            <a:ext cx="533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40) Scaled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Enclosure (220 – 330 GHz)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Realizations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with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endParaRPr lang="en-US" sz="2000" b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 temperature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fits to RMT with </a:t>
            </a:r>
            <a:r>
              <a:rPr lang="en-US" sz="20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32.7</a:t>
            </a:r>
          </a:p>
        </p:txBody>
      </p:sp>
    </p:spTree>
    <p:extLst>
      <p:ext uri="{BB962C8B-B14F-4D97-AF65-F5344CB8AC3E}">
        <p14:creationId xmlns:p14="http://schemas.microsoft.com/office/powerpoint/2010/main" val="37490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Cryogenic Mode Stirrer</a:t>
            </a:r>
            <a:endParaRPr lang="en-US" dirty="0"/>
          </a:p>
        </p:txBody>
      </p:sp>
      <p:pic>
        <p:nvPicPr>
          <p:cNvPr id="3074" name="Picture 2" descr="C:\Users\xiaobo\Pictures\stirre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262568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xiaobo\Pictures\img_0771-cryo-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1584325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447800"/>
            <a:ext cx="2971800" cy="25146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4103" y="1811647"/>
            <a:ext cx="495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cryogenic stepper motor to rotate a magnetic strip below scaled cavity, causing the stirrer panel inside cavity to rotate.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holes in the cavity walls (no leakage)</a:t>
            </a: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 flipV="1">
            <a:off x="3048000" y="5433218"/>
            <a:ext cx="1066800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14800" y="59977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stepper motor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3962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 Magnet</a:t>
            </a: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2971800" y="4114801"/>
            <a:ext cx="1219200" cy="201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2971800" y="3505201"/>
            <a:ext cx="1219200" cy="8111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2438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Stirrer</a:t>
            </a:r>
          </a:p>
        </p:txBody>
      </p:sp>
      <p:pic>
        <p:nvPicPr>
          <p:cNvPr id="3075" name="Picture 3" descr="C:\Users\xiaobo\Pictures\Rot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45" y="2743200"/>
            <a:ext cx="657255" cy="6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xiaobo\Pictures\Rot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19545"/>
            <a:ext cx="657255" cy="6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57400" y="1137321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Scaled enclosure wall</a:t>
            </a:r>
          </a:p>
        </p:txBody>
      </p:sp>
    </p:spTree>
    <p:extLst>
      <p:ext uri="{BB962C8B-B14F-4D97-AF65-F5344CB8AC3E}">
        <p14:creationId xmlns:p14="http://schemas.microsoft.com/office/powerpoint/2010/main" val="34891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even Anlage\Documents\Wave_Chaos\Bo Xiao Data\Bo Scaled Enclosures with NRL\Cool Down July 2016 s=20 cavity\S21realizations_zoo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6" y="3543701"/>
            <a:ext cx="4317465" cy="32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even Anlage\Documents\Wave_Chaos\Bo Xiao Data\Bo Scaled Enclosures with NRL\Cool Down July 2016 s=20 cavity\S21realizations_zoo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24" y="3467501"/>
            <a:ext cx="4317465" cy="32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966" y="152400"/>
            <a:ext cx="8476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Realizations of s = 20 Scaled Enclosure at Cryogenic Temperatures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Steven Anlage\Documents\Wave_Chaos\Bo Xiao Data\Bo Scaled Enclosures with NRL\Cool Down July 2016 s=20 cavity\S21realiza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4295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9575" y="1018675"/>
            <a:ext cx="381000" cy="1981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400575" y="1018675"/>
            <a:ext cx="3367879" cy="27913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19575" y="2999875"/>
            <a:ext cx="381000" cy="32485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86400" y="3810000"/>
            <a:ext cx="76200" cy="1752600"/>
          </a:xfrm>
          <a:prstGeom prst="rect">
            <a:avLst/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13" idx="0"/>
          </p:cNvCxnSpPr>
          <p:nvPr/>
        </p:nvCxnSpPr>
        <p:spPr>
          <a:xfrm flipV="1">
            <a:off x="838200" y="3810000"/>
            <a:ext cx="4686300" cy="762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14800" y="5562602"/>
            <a:ext cx="1447800" cy="685798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2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3743324"/>
            <a:ext cx="9572628" cy="3190876"/>
            <a:chOff x="3581400" y="3429000"/>
            <a:chExt cx="9572628" cy="3190876"/>
          </a:xfrm>
        </p:grpSpPr>
        <p:pic>
          <p:nvPicPr>
            <p:cNvPr id="6" name="Picture 4" descr="C:\Users\Steven Anlage\Documents\Wave_Chaos\Bo Xiao Data\Bo Scaled Enclosures with NRL\Cool Down July 2016 s=20 cavity\Z1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429000"/>
              <a:ext cx="9572628" cy="319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419600" y="3429000"/>
              <a:ext cx="3948114" cy="3190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C:\Users\Steven Anlage\Documents\Wave_Chaos\Bo Xiao Data\Bo Scaled Enclosures with NRL\Cool Down July 2016 s=20 cavity\Z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2" y="609600"/>
            <a:ext cx="9572628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ven Anlage\Documents\Wave_Chaos\Bo Xiao Data\Bo Scaled Enclosures with NRL\Cool Down July 2016 s=20 cavity\VID_20160702_19[00_01_02][20160707-190909-6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2057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even Anlage\Documents\Wave_Chaos\Bo Xiao Data\Bo Scaled Enclosures with NRL\Cool Down July 2016 s=20 cavity\VID_20160702_19[00_00_38][20160707-190840-3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057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230" y="838200"/>
            <a:ext cx="477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Motion of the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Perturber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(Cu Sheet) Inside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s = 20 Scaled Enclosure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4487" y="1369367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Symbol" panose="05050102010706020507" pitchFamily="18" charset="2"/>
              </a:rPr>
              <a:t>a</a:t>
            </a:r>
            <a:r>
              <a:rPr lang="en-US" sz="2000" b="1" dirty="0" smtClean="0"/>
              <a:t> = 19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4476690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Symbol" panose="05050102010706020507" pitchFamily="18" charset="2"/>
              </a:rPr>
              <a:t>a</a:t>
            </a:r>
            <a:r>
              <a:rPr lang="en-US" sz="2000" b="1" dirty="0" smtClean="0"/>
              <a:t> = 19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51114" y="76200"/>
            <a:ext cx="667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Results for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 = 20 Scaled Enclosure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900" y="4351260"/>
            <a:ext cx="171874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Rotating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Perturber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12" idx="0"/>
          </p:cNvCxnSpPr>
          <p:nvPr/>
        </p:nvCxnSpPr>
        <p:spPr>
          <a:xfrm flipV="1">
            <a:off x="2551270" y="3429000"/>
            <a:ext cx="859368" cy="9222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409700" y="3276600"/>
            <a:ext cx="1121261" cy="10746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83291" y="5715000"/>
            <a:ext cx="218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 with just</a:t>
            </a:r>
          </a:p>
          <a:p>
            <a:pPr algn="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Realizations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6200000" flipH="1">
            <a:off x="1122153" y="467392"/>
            <a:ext cx="881186" cy="2957191"/>
            <a:chOff x="1730884" y="1981200"/>
            <a:chExt cx="881186" cy="2957191"/>
          </a:xfrm>
        </p:grpSpPr>
        <p:pic>
          <p:nvPicPr>
            <p:cNvPr id="5" name="Picture 3" descr="C:\Users\xiaobo\Pictures\Capture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11646" y="2700438"/>
              <a:ext cx="2319662" cy="88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1829023" y="4343400"/>
              <a:ext cx="190500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019524" y="4343400"/>
              <a:ext cx="190276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0" name="Picture 2" descr="\\ubf.ece.umd.edu\anlage\Bo\document\equipement\dilfridge\cavity\top-no-dimen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3882" y="1338702"/>
            <a:ext cx="1663985" cy="16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5304422" y="375920"/>
            <a:ext cx="3276600" cy="3276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 flipH="1" flipV="1">
            <a:off x="6578329" y="3733800"/>
            <a:ext cx="881186" cy="2957191"/>
            <a:chOff x="1730884" y="1981200"/>
            <a:chExt cx="881186" cy="2957191"/>
          </a:xfrm>
        </p:grpSpPr>
        <p:pic>
          <p:nvPicPr>
            <p:cNvPr id="15" name="Picture 3" descr="C:\Users\xiaobo\Pictures\Capture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11646" y="2700438"/>
              <a:ext cx="2319662" cy="88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829023" y="4343400"/>
              <a:ext cx="190500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19524" y="4343400"/>
              <a:ext cx="190276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/>
        </p:nvSpPr>
        <p:spPr>
          <a:xfrm>
            <a:off x="3657600" y="1219200"/>
            <a:ext cx="228600" cy="1091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19800" y="1557020"/>
            <a:ext cx="373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>
            <a:off x="5931854" y="1431197"/>
            <a:ext cx="190500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931966" y="1621586"/>
            <a:ext cx="190276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41504" y="2471420"/>
            <a:ext cx="3736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7124477" y="2471420"/>
            <a:ext cx="190500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934200" y="2471420"/>
            <a:ext cx="190276" cy="59499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2421" y="179743"/>
            <a:ext cx="569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View of Scaled Enclosure Experiment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323" y="2383941"/>
            <a:ext cx="2299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mm-wave extender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6367" y="234309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390900"/>
            <a:ext cx="513538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 Objectives:</a:t>
            </a: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Z-statistics results to NRL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GigaBox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multiple coupled enclosures and</a:t>
            </a:r>
          </a:p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to Gradoni predictions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 illumination of enclosures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Mixed system experiments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6800" y="323342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86711" y="1663358"/>
            <a:ext cx="1116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caled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enclosure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91400" y="37338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antenna</a:t>
            </a:r>
          </a:p>
        </p:txBody>
      </p:sp>
    </p:spTree>
    <p:extLst>
      <p:ext uri="{BB962C8B-B14F-4D97-AF65-F5344CB8AC3E}">
        <p14:creationId xmlns:p14="http://schemas.microsoft.com/office/powerpoint/2010/main" val="20041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Cavities Simulation</a:t>
            </a:r>
            <a:endParaRPr lang="en-US" dirty="0"/>
          </a:p>
        </p:txBody>
      </p:sp>
      <p:pic>
        <p:nvPicPr>
          <p:cNvPr id="4099" name="Picture 3" descr="F:\Bo\CST\mmWave_sample_1floor_teflon_ball_0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022"/>
            <a:ext cx="9140780" cy="30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iaobo\Pictures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7586622" cy="28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xiaobo\Pictures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31813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9800" y="4800600"/>
            <a:ext cx="16764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43200" y="1676400"/>
            <a:ext cx="3124200" cy="2962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114800" y="4724400"/>
            <a:ext cx="4648200" cy="11572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86600" y="1688068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Circular aperture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6117103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Dielectric sphere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86400" y="5896317"/>
            <a:ext cx="381000" cy="2758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3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71600" y="54114"/>
            <a:ext cx="655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Electromagnetic Interference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High-Power Microwave 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Effects on Electronics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63958" y="685800"/>
            <a:ext cx="48988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How to defend electronics from electromagnetic interference?</a:t>
            </a:r>
          </a:p>
        </p:txBody>
      </p:sp>
      <p:pic>
        <p:nvPicPr>
          <p:cNvPr id="11" name="Picture 6" descr="http://www.rfiinternational.com/Emc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810000" cy="28670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85800" y="3581400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R.F.I. International</a:t>
            </a:r>
            <a:endParaRPr lang="en-US" sz="9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3" name="Picture 6" descr="http://www.emtest.com/what_is/emv-emc-basics.php.media/8341/WhatisEMC_Basics-590px.jpg.scaled/590x245.pm2.bgFFFF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58754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lectromagnetic Compatibility (EMC) Testing - Preventing Interfer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86274"/>
            <a:ext cx="4135387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419600" y="3587750"/>
            <a:ext cx="4343400" cy="2992927"/>
            <a:chOff x="4419600" y="3587750"/>
            <a:chExt cx="4343400" cy="2992927"/>
          </a:xfrm>
        </p:grpSpPr>
        <p:pic>
          <p:nvPicPr>
            <p:cNvPr id="16" name="Picture 8" descr="http://www.next-up.org/images/Avion_WiFi%20copi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886200"/>
              <a:ext cx="4060825" cy="2694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 bwMode="auto">
            <a:xfrm>
              <a:off x="4419600" y="3587750"/>
              <a:ext cx="43434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6678" y="3972580"/>
            <a:ext cx="31309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Electromagnetic Interference (EMI)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Electromagnetic Compatibility (EMC)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even Anlage\Documents\Wave_Chaos\Bo Xiao Data\Pictures of 3D scaled connected cavities\IMG_1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741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even Anlage\Documents\Wave_Chaos\Bo Xiao Data\Pictures of 3D scaled connected cavities\IMG_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524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228600"/>
            <a:ext cx="4298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Printed Scaled Structures: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Connected Enclosures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933510"/>
            <a:ext cx="7681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Ports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2590800" y="644098"/>
            <a:ext cx="381000" cy="4894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600200" y="533400"/>
            <a:ext cx="1371600" cy="6001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5674" y="4724400"/>
            <a:ext cx="137588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Scaled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Enclosures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H="1" flipV="1">
            <a:off x="2133600" y="3352800"/>
            <a:ext cx="920019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 flipV="1">
            <a:off x="3741563" y="4724400"/>
            <a:ext cx="830437" cy="3539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49836" y="1752600"/>
            <a:ext cx="189090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Backplane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Apertures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600200" y="2106543"/>
            <a:ext cx="134963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95287" y="2460486"/>
            <a:ext cx="1514913" cy="15019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0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71650" y="166688"/>
            <a:ext cx="579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Conclusions</a:t>
            </a:r>
          </a:p>
        </p:txBody>
      </p:sp>
      <p:pic>
        <p:nvPicPr>
          <p:cNvPr id="7" name="Picture 23" descr="Physics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182" y="6013237"/>
            <a:ext cx="1828800" cy="5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914400"/>
            <a:ext cx="87483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The Random Coupling Model constitutes a comprehensive (statistical) description of the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	wave properties of wave-chaotic systems in the short wavelength limit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We believe the RCM is of value to the EMC / EMI community for predicting the statistics</a:t>
            </a:r>
          </a:p>
          <a:p>
            <a:r>
              <a:rPr lang="en-US" sz="1800" b="1" dirty="0" smtClean="0"/>
              <a:t>	of induced voltages on objects in complex enclosures, for example.</a:t>
            </a:r>
          </a:p>
          <a:p>
            <a:endParaRPr lang="en-US" sz="1800" b="1" dirty="0" smtClean="0"/>
          </a:p>
          <a:p>
            <a:r>
              <a:rPr lang="en-US" sz="1800" b="1" dirty="0" smtClean="0">
                <a:solidFill>
                  <a:srgbClr val="0000FF"/>
                </a:solidFill>
              </a:rPr>
              <a:t>A new measurement system employing scaled structures enables new extensions of RCM: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Multiple connected enclosures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	</a:t>
            </a:r>
            <a:r>
              <a:rPr lang="en-US" sz="1800" b="1" dirty="0" smtClean="0">
                <a:solidFill>
                  <a:srgbClr val="0000FF"/>
                </a:solidFill>
              </a:rPr>
              <a:t>Irradiation through irregular apertures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Systems with mixed (regular and chaotic) properties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	</a:t>
            </a:r>
            <a:r>
              <a:rPr lang="en-US" sz="1800" b="1" dirty="0" smtClean="0">
                <a:solidFill>
                  <a:srgbClr val="0000FF"/>
                </a:solidFill>
              </a:rPr>
              <a:t>Systems with evanescent coupling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451742"/>
            <a:ext cx="214882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4346227"/>
            <a:ext cx="4708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RCM Review articles</a:t>
            </a:r>
            <a:r>
              <a:rPr lang="en-US" sz="1600" b="1" dirty="0" smtClean="0"/>
              <a:t>:</a:t>
            </a:r>
          </a:p>
          <a:p>
            <a:r>
              <a:rPr lang="en-US" sz="1600" b="1" dirty="0" smtClean="0"/>
              <a:t>G. Gradoni, </a:t>
            </a:r>
            <a:r>
              <a:rPr lang="en-US" sz="1600" b="1" i="1" dirty="0" smtClean="0"/>
              <a:t>et al</a:t>
            </a:r>
            <a:r>
              <a:rPr lang="en-US" sz="1600" b="1" dirty="0"/>
              <a:t>., Wave Motion </a:t>
            </a:r>
            <a:r>
              <a:rPr lang="en-US" sz="1600" b="1" u="sng" dirty="0"/>
              <a:t>51</a:t>
            </a:r>
            <a:r>
              <a:rPr lang="en-US" sz="1600" b="1" dirty="0"/>
              <a:t>, </a:t>
            </a:r>
            <a:r>
              <a:rPr lang="en-US" sz="1600" b="1" dirty="0" smtClean="0"/>
              <a:t>606 </a:t>
            </a:r>
            <a:r>
              <a:rPr lang="en-US" sz="1600" b="1" dirty="0"/>
              <a:t>(2014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Z. </a:t>
            </a:r>
            <a:r>
              <a:rPr lang="en-US" sz="1600" b="1" dirty="0" err="1" smtClean="0"/>
              <a:t>Drikas</a:t>
            </a:r>
            <a:r>
              <a:rPr lang="en-US" sz="1600" b="1" dirty="0"/>
              <a:t>, </a:t>
            </a:r>
            <a:r>
              <a:rPr lang="en-US" sz="1600" b="1" i="1" dirty="0"/>
              <a:t>et al</a:t>
            </a:r>
            <a:r>
              <a:rPr lang="en-US" sz="1600" b="1" dirty="0"/>
              <a:t>., IEEE Trans. </a:t>
            </a:r>
            <a:r>
              <a:rPr lang="en-US" sz="1600" b="1" dirty="0" smtClean="0"/>
              <a:t>EMC </a:t>
            </a:r>
            <a:r>
              <a:rPr lang="en-US" sz="1600" b="1" u="sng" dirty="0" smtClean="0"/>
              <a:t>56</a:t>
            </a:r>
            <a:r>
              <a:rPr lang="en-US" sz="1600" b="1" dirty="0"/>
              <a:t>, </a:t>
            </a:r>
            <a:r>
              <a:rPr lang="en-US" sz="1600" b="1" dirty="0" smtClean="0"/>
              <a:t>1480 (2014)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267200" y="4346227"/>
            <a:ext cx="4267200" cy="830997"/>
          </a:xfrm>
          <a:prstGeom prst="rect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 descr="http://t3.gstatic.com/images?q=tbn:ANd9GcS20RQlsYEO82pyKbeshkxjwucR3rsFOr1xpL1UmIPB1qTup3KU_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0838" y="5691187"/>
            <a:ext cx="1585504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NRL%20Emblem(blue_gold)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288" y="5679158"/>
            <a:ext cx="747312" cy="733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78" y="5348584"/>
            <a:ext cx="1143000" cy="118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-2438400" y="4267200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Research funded by </a:t>
            </a:r>
            <a:r>
              <a:rPr lang="en-US" sz="1600" dirty="0" smtClean="0"/>
              <a:t>ONR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/>
              <a:t>ONR/DURIP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/>
              <a:t>AFOSR / AFRL Center of Excellence</a:t>
            </a:r>
            <a:endParaRPr lang="en-US" sz="1600" dirty="0"/>
          </a:p>
        </p:txBody>
      </p:sp>
      <p:pic>
        <p:nvPicPr>
          <p:cNvPr id="15" name="Picture 2" descr="C:\Users\xiaobo\Pictures\downlo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516531"/>
            <a:ext cx="993412" cy="9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59917" y="3733225"/>
            <a:ext cx="2672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anlage@umd.edu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anlage.umd.edu/RCM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59917" y="3810000"/>
            <a:ext cx="2672526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44675" y="243840"/>
            <a:ext cx="5478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The Maryland Wave Chaos Group</a:t>
            </a:r>
          </a:p>
        </p:txBody>
      </p:sp>
      <p:pic>
        <p:nvPicPr>
          <p:cNvPr id="3" name="Picture 34" descr="anton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684588"/>
            <a:ext cx="12080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97538" y="5284788"/>
            <a:ext cx="162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Tom Antonsen</a:t>
            </a:r>
          </a:p>
        </p:txBody>
      </p:sp>
      <p:pic>
        <p:nvPicPr>
          <p:cNvPr id="5" name="Picture 36" descr="anl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703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467600" y="525621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Steve Anlage</a:t>
            </a:r>
          </a:p>
        </p:txBody>
      </p:sp>
      <p:pic>
        <p:nvPicPr>
          <p:cNvPr id="7" name="Picture 38" descr="Dr. O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656013"/>
            <a:ext cx="13525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497388" y="5289550"/>
            <a:ext cx="85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Ed Ott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200" y="2622550"/>
            <a:ext cx="9064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Jen-Hao Yeh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LPS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066800" y="2622550"/>
            <a:ext cx="1055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James Hart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Lincoln Labs</a:t>
            </a:r>
          </a:p>
        </p:txBody>
      </p:sp>
      <p:pic>
        <p:nvPicPr>
          <p:cNvPr id="11" name="Picture 42" descr="James Har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428750"/>
            <a:ext cx="9175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3" descr="IMG_04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428750"/>
            <a:ext cx="9017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215841" y="2655888"/>
            <a:ext cx="11801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</a:rPr>
              <a:t>Biniyam Taddese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 smtClean="0">
                <a:solidFill>
                  <a:srgbClr val="000000"/>
                </a:solidFill>
              </a:rPr>
              <a:t>FDA</a:t>
            </a:r>
            <a:endParaRPr lang="en-US" altLang="en-US" sz="1100" b="1" dirty="0">
              <a:solidFill>
                <a:srgbClr val="000000"/>
              </a:solidFill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152400" y="3275013"/>
            <a:ext cx="2486386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Also: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Undergraduate Students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Eliot Bradshaw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John </a:t>
            </a:r>
            <a:r>
              <a:rPr lang="en-US" altLang="en-US" sz="1600" dirty="0" smtClean="0">
                <a:solidFill>
                  <a:srgbClr val="000000"/>
                </a:solidFill>
              </a:rPr>
              <a:t>Abrahams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000000"/>
                </a:solidFill>
              </a:rPr>
              <a:t>Gemstone Team TESLA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Post-Docs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Gabriele Gradoni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Mathew Frazier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161925" y="5942013"/>
            <a:ext cx="8829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NRL Collaborators: Tim Andreadis, Lou Pecora, Hai Tran, Sun Hong, Zach Drikas, Jesus Gil Gil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105669" y="6260068"/>
            <a:ext cx="2914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Funding: ONR, AFOSR, </a:t>
            </a:r>
            <a:r>
              <a:rPr lang="en-US" altLang="en-US" sz="1800" dirty="0" smtClean="0">
                <a:solidFill>
                  <a:srgbClr val="000000"/>
                </a:solidFill>
              </a:rPr>
              <a:t>DURIP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717800" y="5257800"/>
            <a:ext cx="1430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John Rodgers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NRL, Naval Academy,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UMD</a:t>
            </a:r>
          </a:p>
        </p:txBody>
      </p:sp>
      <p:pic>
        <p:nvPicPr>
          <p:cNvPr id="18" name="Picture 49" descr="C:\Users\Anlage\Documents\Wave_Chaos\Ming-Jer pict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28750"/>
            <a:ext cx="92551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791200" y="2668588"/>
            <a:ext cx="10715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Ming-Jer Lee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World Bank</a:t>
            </a:r>
          </a:p>
        </p:txBody>
      </p:sp>
      <p:pic>
        <p:nvPicPr>
          <p:cNvPr id="20" name="Picture 51" descr="C:\Users\Anlage\Documents\Wave_Chaos\Trystan Pic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142875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934200" y="2659063"/>
            <a:ext cx="9413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Trystan Koch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5256213" y="3122613"/>
            <a:ext cx="117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Faculty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2133600" y="912813"/>
            <a:ext cx="4942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Graduate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Students (current + former)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24" name="Picture 55" descr="Biniyam_phot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403350"/>
            <a:ext cx="939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03350"/>
            <a:ext cx="9350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572000" y="2668588"/>
            <a:ext cx="1212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Mark Herrera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Heron Systems</a:t>
            </a:r>
          </a:p>
        </p:txBody>
      </p:sp>
      <p:pic>
        <p:nvPicPr>
          <p:cNvPr id="27" name="Picture 2" descr="John C. Rodger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10668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9906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697288" y="2667000"/>
            <a:ext cx="7096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Bo Xiao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1427163"/>
            <a:ext cx="1016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999413" y="2667000"/>
            <a:ext cx="10429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Bisrat Addissie</a:t>
            </a:r>
          </a:p>
        </p:txBody>
      </p:sp>
    </p:spTree>
    <p:extLst>
      <p:ext uri="{BB962C8B-B14F-4D97-AF65-F5344CB8AC3E}">
        <p14:creationId xmlns:p14="http://schemas.microsoft.com/office/powerpoint/2010/main" val="178371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b="0" dirty="0" smtClean="0"/>
                  <a:t>Size scale down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4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000" dirty="0" smtClean="0"/>
                  <a:t>Wavelength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Skin depth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𝜔𝜇𝜎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000" dirty="0" smtClean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 smtClean="0"/>
                  <a:t> </a:t>
                </a:r>
              </a:p>
              <a:p>
                <a:pPr lvl="1"/>
                <a:r>
                  <a:rPr lang="en-US" sz="2000" dirty="0" smtClean="0"/>
                  <a:t>Conductivity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000" dirty="0"/>
              </a:p>
              <a:p>
                <a:r>
                  <a:rPr lang="en-US" sz="2400" dirty="0" smtClean="0"/>
                  <a:t>Frequency </a:t>
                </a:r>
                <a:r>
                  <a:rPr lang="en-US" sz="2400" dirty="0"/>
                  <a:t>scaling:</a:t>
                </a:r>
              </a:p>
              <a:p>
                <a:pPr lvl="1"/>
                <a:r>
                  <a:rPr lang="en-US" sz="2000" dirty="0"/>
                  <a:t>5 GHz -&gt; 	100 GHz (s=20)</a:t>
                </a:r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r>
                  <a:rPr lang="en-US" sz="2400" dirty="0" smtClean="0"/>
                  <a:t>	</a:t>
                </a:r>
                <a:r>
                  <a:rPr lang="en-US" sz="2000" dirty="0"/>
                  <a:t>200 GHz (s=40)</a:t>
                </a:r>
              </a:p>
              <a:p>
                <a:r>
                  <a:rPr lang="en-US" sz="2400" dirty="0"/>
                  <a:t>Conductivity Scaling:</a:t>
                </a:r>
              </a:p>
              <a:p>
                <a:pPr lvl="1"/>
                <a:r>
                  <a:rPr lang="en-US" sz="2000" dirty="0"/>
                  <a:t>Copper in low temperature</a:t>
                </a:r>
              </a:p>
              <a:p>
                <a:r>
                  <a:rPr lang="en-US" sz="2400" dirty="0">
                    <a:ea typeface="Cambria Math"/>
                  </a:rPr>
                  <a:t>s</a:t>
                </a:r>
                <a:r>
                  <a:rPr lang="en-US" sz="2400" b="0" dirty="0" smtClean="0">
                    <a:ea typeface="Cambria Math"/>
                  </a:rPr>
                  <a:t>=20, 40</a:t>
                </a:r>
              </a:p>
              <a:p>
                <a:pPr marL="0" indent="0">
                  <a:buNone/>
                </a:pPr>
                <a:endParaRPr lang="en-US" sz="2400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1078" b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9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4171" y="3505200"/>
            <a:ext cx="9288171" cy="30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4171" y="104343"/>
            <a:ext cx="9288171" cy="30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01214" y="2971800"/>
                <a:ext cx="9705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Re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[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14" y="2971800"/>
                <a:ext cx="970586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48400" y="2971800"/>
                <a:ext cx="8933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Im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21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]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89338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442" t="-10000" r="-204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6535" y="1066800"/>
            <a:ext cx="461665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PDF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335" y="1066800"/>
            <a:ext cx="461665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PDF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6400800"/>
                <a:ext cx="9705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Re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[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400800"/>
                <a:ext cx="970586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0" y="6477000"/>
                <a:ext cx="8933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prstClr val="black"/>
                    </a:solidFill>
                  </a:rPr>
                  <a:t>Im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11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]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477000"/>
                <a:ext cx="89338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164" t="-10000" r="-205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76535" y="4270154"/>
            <a:ext cx="461665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PDF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4270154"/>
            <a:ext cx="461665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PDF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3352800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Normalized real(</a:t>
            </a:r>
            <a:r>
              <a:rPr lang="en-US" altLang="zh-CN" dirty="0" smtClean="0">
                <a:solidFill>
                  <a:prstClr val="black"/>
                </a:solidFill>
              </a:rPr>
              <a:t>Z</a:t>
            </a:r>
            <a:r>
              <a:rPr lang="en-US" altLang="zh-CN" baseline="-25000" dirty="0" smtClean="0">
                <a:solidFill>
                  <a:prstClr val="black"/>
                </a:solidFill>
              </a:rPr>
              <a:t>11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33528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Normalized </a:t>
            </a:r>
            <a:r>
              <a:rPr lang="en-US" dirty="0" err="1" smtClean="0">
                <a:solidFill>
                  <a:prstClr val="black"/>
                </a:solidFill>
              </a:rPr>
              <a:t>imag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altLang="zh-CN" dirty="0">
                <a:solidFill>
                  <a:prstClr val="black"/>
                </a:solidFill>
              </a:rPr>
              <a:t>Z</a:t>
            </a:r>
            <a:r>
              <a:rPr lang="en-US" altLang="zh-CN" baseline="-25000" dirty="0">
                <a:solidFill>
                  <a:prstClr val="black"/>
                </a:solidFill>
              </a:rPr>
              <a:t>11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-64532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Normalized real(</a:t>
            </a:r>
            <a:r>
              <a:rPr lang="en-US" altLang="zh-CN" dirty="0" smtClean="0">
                <a:solidFill>
                  <a:prstClr val="black"/>
                </a:solidFill>
              </a:rPr>
              <a:t>Z</a:t>
            </a:r>
            <a:r>
              <a:rPr lang="en-US" altLang="zh-CN" baseline="-25000" dirty="0" smtClean="0">
                <a:solidFill>
                  <a:prstClr val="black"/>
                </a:solidFill>
              </a:rPr>
              <a:t>21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-64532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Normalized </a:t>
            </a:r>
            <a:r>
              <a:rPr lang="en-US" dirty="0" err="1" smtClean="0">
                <a:solidFill>
                  <a:prstClr val="black"/>
                </a:solidFill>
              </a:rPr>
              <a:t>imag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altLang="zh-CN" dirty="0" smtClean="0">
                <a:solidFill>
                  <a:prstClr val="black"/>
                </a:solidFill>
              </a:rPr>
              <a:t>Z</a:t>
            </a:r>
            <a:r>
              <a:rPr lang="en-US" altLang="zh-CN" baseline="-25000" dirty="0" smtClean="0">
                <a:solidFill>
                  <a:prstClr val="black"/>
                </a:solidFill>
              </a:rPr>
              <a:t>21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0" y="3048000"/>
                <a:ext cx="1899138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≈32.7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</a:p>
              <a:p>
                <a:pPr algn="ctr"/>
                <a:r>
                  <a:rPr lang="en-US" smtClean="0">
                    <a:solidFill>
                      <a:prstClr val="black"/>
                    </a:solidFill>
                  </a:rPr>
                  <a:t>220 ~ 330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GHz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048000"/>
                <a:ext cx="1899138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29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9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xiaobo\Pictures\Cap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507" y="3134294"/>
            <a:ext cx="5280819" cy="221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xiaobo\Pictures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30954" y="5421924"/>
            <a:ext cx="93784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xiaobo\Pictures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484077" y="5421924"/>
            <a:ext cx="93784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31453" y="5955324"/>
            <a:ext cx="38691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2814" y="2224409"/>
            <a:ext cx="881186" cy="2957191"/>
            <a:chOff x="1730884" y="1981200"/>
            <a:chExt cx="881186" cy="2957191"/>
          </a:xfrm>
        </p:grpSpPr>
        <p:pic>
          <p:nvPicPr>
            <p:cNvPr id="7" name="Picture 3" descr="C:\Users\xiaobo\Pictures\Capture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11646" y="2700438"/>
              <a:ext cx="2319662" cy="88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829023" y="4343400"/>
              <a:ext cx="190500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019524" y="4343400"/>
              <a:ext cx="190276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191000" y="2438400"/>
            <a:ext cx="876423" cy="2895600"/>
            <a:chOff x="7239000" y="2133600"/>
            <a:chExt cx="876423" cy="2895600"/>
          </a:xfrm>
        </p:grpSpPr>
        <p:pic>
          <p:nvPicPr>
            <p:cNvPr id="11" name="Picture 4" descr="C:\Users\xiaobo\Pictures\Capture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26907" y="2845693"/>
              <a:ext cx="2300609" cy="87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7639049" y="4434209"/>
              <a:ext cx="190500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829550" y="4434209"/>
              <a:ext cx="190276" cy="594991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8" descr="C:\Users\xiaobo\Pictures\Cap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50659"/>
            <a:ext cx="3257673" cy="20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Elbow Connector 14"/>
          <p:cNvCxnSpPr>
            <a:endCxn id="7" idx="3"/>
          </p:cNvCxnSpPr>
          <p:nvPr/>
        </p:nvCxnSpPr>
        <p:spPr>
          <a:xfrm rot="10800000" flipV="1">
            <a:off x="1083408" y="1828799"/>
            <a:ext cx="5241195" cy="395610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0800000" flipV="1">
            <a:off x="4657787" y="1828798"/>
            <a:ext cx="3676590" cy="457199"/>
          </a:xfrm>
          <a:prstGeom prst="bentConnector3">
            <a:avLst>
              <a:gd name="adj1" fmla="val 25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67249" y="2285997"/>
            <a:ext cx="0" cy="228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67000" y="5802924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57800" y="2895600"/>
            <a:ext cx="18568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VDI mm-wave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extenders: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– 110 GHz;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 – 220 GHz;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 – 330 GHz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75052" y="371925"/>
            <a:ext cx="2658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Keysight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N5242A</a:t>
            </a:r>
          </a:p>
          <a:p>
            <a:pPr algn="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4-port Vector Network</a:t>
            </a:r>
          </a:p>
          <a:p>
            <a:pPr algn="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5346" y="432137"/>
            <a:ext cx="2634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BlueFors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Dry Dilution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Refrigerator, 50-cm-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MXC plate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93458" y="605057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31454" y="5036504"/>
            <a:ext cx="0" cy="9188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00600" y="5029200"/>
            <a:ext cx="0" cy="9188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165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720" y="133290"/>
            <a:ext cx="8321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Untested Prediction #2  Induced Voltage Statistics for Irradiation Through an 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		Irregular Aperture</a:t>
            </a:r>
            <a:endParaRPr lang="en-US" sz="20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905000"/>
            <a:ext cx="3962400" cy="23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05000"/>
            <a:ext cx="3745893" cy="235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08437" y="4753420"/>
            <a:ext cx="522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Treat both the aperture and the enclosure statistically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04253" y="5323582"/>
            <a:ext cx="58395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Relevant 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Loss in the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Scaling prediction involving size of aperture and enclosure losses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….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9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03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238" y="1173163"/>
            <a:ext cx="2667000" cy="1646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25638" y="1935163"/>
            <a:ext cx="533400" cy="533400"/>
            <a:chOff x="1584" y="1728"/>
            <a:chExt cx="336" cy="336"/>
          </a:xfrm>
        </p:grpSpPr>
        <p:sp>
          <p:nvSpPr>
            <p:cNvPr id="17428" name="Oval 8"/>
            <p:cNvSpPr>
              <a:spLocks noChangeArrowheads="1"/>
            </p:cNvSpPr>
            <p:nvPr/>
          </p:nvSpPr>
          <p:spPr bwMode="auto">
            <a:xfrm>
              <a:off x="1728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Oval 9"/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Oval 10"/>
            <p:cNvSpPr>
              <a:spLocks noChangeArrowheads="1"/>
            </p:cNvSpPr>
            <p:nvPr/>
          </p:nvSpPr>
          <p:spPr bwMode="auto">
            <a:xfrm>
              <a:off x="1632" y="1776"/>
              <a:ext cx="240" cy="2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Oval 11"/>
            <p:cNvSpPr>
              <a:spLocks noChangeArrowheads="1"/>
            </p:cNvSpPr>
            <p:nvPr/>
          </p:nvSpPr>
          <p:spPr bwMode="auto">
            <a:xfrm>
              <a:off x="1584" y="1728"/>
              <a:ext cx="336" cy="33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60" name="Text Box 12"/>
          <p:cNvSpPr txBox="1">
            <a:spLocks noChangeArrowheads="1"/>
          </p:cNvSpPr>
          <p:nvPr/>
        </p:nvSpPr>
        <p:spPr bwMode="auto">
          <a:xfrm>
            <a:off x="4038600" y="1643063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It makes no sense to talk about</a:t>
            </a:r>
          </a:p>
          <a:p>
            <a:pPr algn="ctr"/>
            <a:r>
              <a:rPr lang="en-US" sz="1800" b="1"/>
              <a:t>“diverging trajectories” for waves</a:t>
            </a:r>
          </a:p>
        </p:txBody>
      </p:sp>
      <p:sp>
        <p:nvSpPr>
          <p:cNvPr id="17413" name="Text Box 13"/>
          <p:cNvSpPr txBox="1">
            <a:spLocks noChangeArrowheads="1"/>
          </p:cNvSpPr>
          <p:nvPr/>
        </p:nvSpPr>
        <p:spPr bwMode="auto">
          <a:xfrm>
            <a:off x="1046163" y="730250"/>
            <a:ext cx="427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1) Waves do not have trajectories</a:t>
            </a:r>
          </a:p>
        </p:txBody>
      </p:sp>
      <p:sp>
        <p:nvSpPr>
          <p:cNvPr id="17414" name="Text Box 17"/>
          <p:cNvSpPr txBox="1">
            <a:spLocks noChangeArrowheads="1"/>
          </p:cNvSpPr>
          <p:nvPr/>
        </p:nvSpPr>
        <p:spPr bwMode="auto">
          <a:xfrm>
            <a:off x="3135313" y="196850"/>
            <a:ext cx="286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Wave Chaos?</a:t>
            </a:r>
          </a:p>
        </p:txBody>
      </p:sp>
      <p:sp>
        <p:nvSpPr>
          <p:cNvPr id="232466" name="Text Box 18"/>
          <p:cNvSpPr txBox="1">
            <a:spLocks noChangeArrowheads="1"/>
          </p:cNvSpPr>
          <p:nvPr/>
        </p:nvSpPr>
        <p:spPr bwMode="auto">
          <a:xfrm>
            <a:off x="1025525" y="2743200"/>
            <a:ext cx="507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2) Linear wave systems can’t be chaotic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078038" y="1935163"/>
            <a:ext cx="533400" cy="533400"/>
            <a:chOff x="1584" y="1728"/>
            <a:chExt cx="336" cy="336"/>
          </a:xfrm>
        </p:grpSpPr>
        <p:sp>
          <p:nvSpPr>
            <p:cNvPr id="17424" name="Oval 20"/>
            <p:cNvSpPr>
              <a:spLocks noChangeArrowheads="1"/>
            </p:cNvSpPr>
            <p:nvPr/>
          </p:nvSpPr>
          <p:spPr bwMode="auto">
            <a:xfrm>
              <a:off x="1728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Oval 21"/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Oval 22"/>
            <p:cNvSpPr>
              <a:spLocks noChangeArrowheads="1"/>
            </p:cNvSpPr>
            <p:nvPr/>
          </p:nvSpPr>
          <p:spPr bwMode="auto">
            <a:xfrm>
              <a:off x="1632" y="1776"/>
              <a:ext cx="240" cy="24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Oval 23"/>
            <p:cNvSpPr>
              <a:spLocks noChangeArrowheads="1"/>
            </p:cNvSpPr>
            <p:nvPr/>
          </p:nvSpPr>
          <p:spPr bwMode="auto">
            <a:xfrm>
              <a:off x="1584" y="1728"/>
              <a:ext cx="336" cy="33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72" name="Text Box 24"/>
          <p:cNvSpPr txBox="1">
            <a:spLocks noChangeArrowheads="1"/>
          </p:cNvSpPr>
          <p:nvPr/>
        </p:nvSpPr>
        <p:spPr bwMode="auto">
          <a:xfrm>
            <a:off x="762000" y="3657600"/>
            <a:ext cx="786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3) However in the semiclassical limit, you can think about </a:t>
            </a:r>
            <a:r>
              <a:rPr lang="en-US" sz="2400" u="sng"/>
              <a:t>rays</a:t>
            </a:r>
          </a:p>
        </p:txBody>
      </p:sp>
      <p:sp>
        <p:nvSpPr>
          <p:cNvPr id="232474" name="Text Box 26"/>
          <p:cNvSpPr txBox="1">
            <a:spLocks noChangeArrowheads="1"/>
          </p:cNvSpPr>
          <p:nvPr/>
        </p:nvSpPr>
        <p:spPr bwMode="auto">
          <a:xfrm>
            <a:off x="817563" y="5791200"/>
            <a:ext cx="76501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Wave Chaos concerns solutions of linear wave equations which,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</a:rPr>
              <a:t>in the semiclassical limit, can be described by chaotic ray trajectories</a:t>
            </a: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609600" y="4229100"/>
            <a:ext cx="7812088" cy="1339850"/>
            <a:chOff x="282" y="2568"/>
            <a:chExt cx="4921" cy="844"/>
          </a:xfrm>
        </p:grpSpPr>
        <p:sp>
          <p:nvSpPr>
            <p:cNvPr id="17421" name="Text Box 50"/>
            <p:cNvSpPr txBox="1">
              <a:spLocks noChangeArrowheads="1"/>
            </p:cNvSpPr>
            <p:nvPr/>
          </p:nvSpPr>
          <p:spPr bwMode="auto">
            <a:xfrm>
              <a:off x="282" y="2852"/>
              <a:ext cx="18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/>
                <a:t>In the ray-limit</a:t>
              </a:r>
            </a:p>
            <a:p>
              <a:pPr algn="ctr"/>
              <a:r>
                <a:rPr lang="en-US" sz="1800" b="1"/>
                <a:t>it is possible to define chaos</a:t>
              </a:r>
            </a:p>
          </p:txBody>
        </p:sp>
        <p:sp>
          <p:nvSpPr>
            <p:cNvPr id="17422" name="Text Box 51"/>
            <p:cNvSpPr txBox="1">
              <a:spLocks noChangeArrowheads="1"/>
            </p:cNvSpPr>
            <p:nvPr/>
          </p:nvSpPr>
          <p:spPr bwMode="auto">
            <a:xfrm>
              <a:off x="4274" y="2837"/>
              <a:ext cx="9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/>
                <a:t>“ray chaos”</a:t>
              </a:r>
            </a:p>
          </p:txBody>
        </p:sp>
        <p:pic>
          <p:nvPicPr>
            <p:cNvPr id="17423" name="Picture 52" descr="StadBilliard2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42000"/>
            </a:blip>
            <a:srcRect/>
            <a:stretch>
              <a:fillRect/>
            </a:stretch>
          </p:blipFill>
          <p:spPr bwMode="auto">
            <a:xfrm>
              <a:off x="2426" y="2568"/>
              <a:ext cx="1451" cy="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1630363" y="3200400"/>
            <a:ext cx="5618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Maxwell’s equations, Schrödinger’s equation are linear</a:t>
            </a:r>
          </a:p>
        </p:txBody>
      </p:sp>
    </p:spTree>
    <p:extLst>
      <p:ext uri="{BB962C8B-B14F-4D97-AF65-F5344CB8AC3E}">
        <p14:creationId xmlns:p14="http://schemas.microsoft.com/office/powerpoint/2010/main" val="2230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60" grpId="0"/>
      <p:bldP spid="232466" grpId="0"/>
      <p:bldP spid="232472" grpId="0"/>
      <p:bldP spid="232474" grpId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8170" y="2766579"/>
            <a:ext cx="4576763" cy="320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Transmission </a:t>
            </a:r>
            <a:r>
              <a:rPr lang="en-US" dirty="0" smtClean="0"/>
              <a:t>Through </a:t>
            </a:r>
            <a:r>
              <a:rPr lang="en-US" dirty="0"/>
              <a:t>C</a:t>
            </a:r>
            <a:r>
              <a:rPr lang="en-US" dirty="0" smtClean="0"/>
              <a:t>avity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 smtClean="0"/>
                  <a:t>Transmission ≈ -20 </a:t>
                </a:r>
                <a:r>
                  <a:rPr lang="en-US" sz="2800" dirty="0"/>
                  <a:t>dB</a:t>
                </a:r>
              </a:p>
              <a:p>
                <a:r>
                  <a:rPr lang="en-US" sz="2800" dirty="0" smtClean="0"/>
                  <a:t>Scaled copper cavity in room temperature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𝛼</m:t>
                    </m:r>
                    <m:r>
                      <a:rPr lang="en-US" sz="2800" b="0" i="1" smtClean="0">
                        <a:latin typeface="Cambria Math"/>
                      </a:rPr>
                      <m:t>≈32.7</m:t>
                    </m:r>
                  </m:oMath>
                </a14:m>
                <a:endParaRPr lang="en-US" sz="2800" dirty="0" smtClean="0"/>
              </a:p>
              <a:p>
                <a:endParaRPr lang="en-US" sz="2800" dirty="0"/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NRL full-scale experiment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𝛼</m:t>
                      </m:r>
                      <m:r>
                        <a:rPr lang="en-US" sz="2400" i="1">
                          <a:latin typeface="Cambria Math"/>
                        </a:rPr>
                        <m:t>≈6</m:t>
                      </m:r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90600" y="2749647"/>
                <a:ext cx="2038443" cy="67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𝛼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749647"/>
                <a:ext cx="2038443" cy="67935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" y="5105230"/>
            <a:ext cx="5135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step: Cool the scaled cavity to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reduce </a:t>
            </a:r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that seen in the NRL experiment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4571999"/>
            <a:ext cx="1824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/>
              <a:t>P</a:t>
            </a:r>
            <a:r>
              <a:rPr lang="en-US" sz="2000" baseline="-25000" dirty="0"/>
              <a:t>in</a:t>
            </a:r>
            <a:r>
              <a:rPr lang="en-US" sz="2000" dirty="0"/>
              <a:t> = 1 W</a:t>
            </a:r>
          </a:p>
          <a:p>
            <a:pPr lvl="1"/>
            <a:r>
              <a:rPr lang="en-US" sz="2000" dirty="0" err="1"/>
              <a:t>Z</a:t>
            </a:r>
            <a:r>
              <a:rPr lang="en-US" sz="2000" baseline="-25000" dirty="0" err="1"/>
              <a:t>load</a:t>
            </a:r>
            <a:r>
              <a:rPr lang="en-US" sz="2000" dirty="0"/>
              <a:t> = 50 </a:t>
            </a:r>
            <a:r>
              <a:rPr lang="en-US" sz="2000" dirty="0">
                <a:latin typeface="Symbol" panose="05050102010706020507" pitchFamily="18" charset="2"/>
              </a:rPr>
              <a:t>W</a:t>
            </a: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28800" y="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u="sng" dirty="0"/>
              <a:t>Electromagnetic </a:t>
            </a:r>
            <a:r>
              <a:rPr lang="en-US" sz="1800" b="1" u="sng" dirty="0">
                <a:solidFill>
                  <a:srgbClr val="FF0000"/>
                </a:solidFill>
              </a:rPr>
              <a:t>Coupling </a:t>
            </a:r>
            <a:r>
              <a:rPr lang="en-US" sz="1800" b="1" u="sng" dirty="0"/>
              <a:t>to </a:t>
            </a:r>
            <a:r>
              <a:rPr lang="en-US" sz="1800" b="1" u="sng" dirty="0" smtClean="0"/>
              <a:t>Enclosures </a:t>
            </a:r>
            <a:r>
              <a:rPr lang="en-US" sz="1800" b="1" u="sng" dirty="0"/>
              <a:t>and </a:t>
            </a:r>
            <a:r>
              <a:rPr lang="en-US" sz="1800" b="1" u="sng" dirty="0" smtClean="0"/>
              <a:t>Circuits</a:t>
            </a:r>
            <a:r>
              <a:rPr lang="en-US" sz="1800" b="1" dirty="0" smtClean="0"/>
              <a:t> </a:t>
            </a:r>
            <a:r>
              <a:rPr lang="en-US" b="1" dirty="0" smtClean="0"/>
              <a:t>A Complicated Problem</a:t>
            </a:r>
            <a:endParaRPr lang="en-US" sz="1800" b="1" dirty="0"/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5613400" y="1346200"/>
            <a:ext cx="3352800" cy="3225800"/>
          </a:xfrm>
          <a:prstGeom prst="rect">
            <a:avLst/>
          </a:prstGeom>
          <a:solidFill>
            <a:srgbClr val="00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5613400" y="1422400"/>
            <a:ext cx="33528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sz="1600" dirty="0"/>
              <a:t>Coupling of external radiation to computer chips is a complex process: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/>
              <a:t> Apertures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/>
              <a:t> Resonant cavities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/>
              <a:t> Transmission Lines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/>
              <a:t> Circuit Elements</a:t>
            </a:r>
            <a:endParaRPr lang="en-US" dirty="0"/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5613400" y="41148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sz="1800" b="1" dirty="0"/>
              <a:t>System Size </a:t>
            </a:r>
            <a:r>
              <a:rPr lang="en-US" sz="1800" b="1" dirty="0" smtClean="0"/>
              <a:t>&gt;&gt; </a:t>
            </a:r>
            <a:r>
              <a:rPr lang="en-US" sz="1800" b="1" dirty="0"/>
              <a:t>Wavelength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301625" y="4000500"/>
            <a:ext cx="3971925" cy="2508250"/>
            <a:chOff x="158" y="2488"/>
            <a:chExt cx="2502" cy="1580"/>
          </a:xfrm>
        </p:grpSpPr>
        <p:pic>
          <p:nvPicPr>
            <p:cNvPr id="7" name="Picture 3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" y="2867"/>
              <a:ext cx="1545" cy="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39"/>
            <p:cNvSpPr txBox="1">
              <a:spLocks noChangeArrowheads="1"/>
            </p:cNvSpPr>
            <p:nvPr/>
          </p:nvSpPr>
          <p:spPr bwMode="auto">
            <a:xfrm>
              <a:off x="158" y="3409"/>
              <a:ext cx="88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b="1"/>
                <a:t>Chaotic Ray</a:t>
              </a:r>
            </a:p>
            <a:p>
              <a:r>
                <a:rPr lang="en-US" altLang="en-US" b="1"/>
                <a:t>Trajectories</a:t>
              </a:r>
            </a:p>
          </p:txBody>
        </p:sp>
        <p:sp>
          <p:nvSpPr>
            <p:cNvPr id="9" name="AutoShape 40"/>
            <p:cNvSpPr>
              <a:spLocks noChangeArrowheads="1"/>
            </p:cNvSpPr>
            <p:nvPr/>
          </p:nvSpPr>
          <p:spPr bwMode="auto">
            <a:xfrm>
              <a:off x="1765" y="2488"/>
              <a:ext cx="184" cy="331"/>
            </a:xfrm>
            <a:prstGeom prst="downArrow">
              <a:avLst>
                <a:gd name="adj1" fmla="val 50000"/>
                <a:gd name="adj2" fmla="val 4497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4318000" y="4648200"/>
            <a:ext cx="4648200" cy="641350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What can we say about the nature of fields and induced voltages inside such a cavity?</a:t>
            </a: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4267200" y="5470525"/>
            <a:ext cx="4876800" cy="396875"/>
          </a:xfrm>
          <a:prstGeom prst="rect">
            <a:avLst/>
          </a:prstGeom>
          <a:solidFill>
            <a:srgbClr val="00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/>
              <a:t> Statistical Description using Wave Chaos!!</a:t>
            </a:r>
          </a:p>
        </p:txBody>
      </p:sp>
      <p:pic>
        <p:nvPicPr>
          <p:cNvPr id="12" name="Picture 4" descr="transis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160020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6"/>
          <p:cNvSpPr>
            <a:spLocks/>
          </p:cNvSpPr>
          <p:nvPr/>
        </p:nvSpPr>
        <p:spPr bwMode="auto">
          <a:xfrm>
            <a:off x="1836738" y="1185863"/>
            <a:ext cx="3457575" cy="2562225"/>
          </a:xfrm>
          <a:custGeom>
            <a:avLst/>
            <a:gdLst>
              <a:gd name="T0" fmla="*/ 2147483647 w 2178"/>
              <a:gd name="T1" fmla="*/ 2147483647 h 1614"/>
              <a:gd name="T2" fmla="*/ 2147483647 w 2178"/>
              <a:gd name="T3" fmla="*/ 2147483647 h 1614"/>
              <a:gd name="T4" fmla="*/ 2147483647 w 2178"/>
              <a:gd name="T5" fmla="*/ 2147483647 h 1614"/>
              <a:gd name="T6" fmla="*/ 2147483647 w 2178"/>
              <a:gd name="T7" fmla="*/ 2147483647 h 1614"/>
              <a:gd name="T8" fmla="*/ 2147483647 w 2178"/>
              <a:gd name="T9" fmla="*/ 2147483647 h 1614"/>
              <a:gd name="T10" fmla="*/ 2147483647 w 2178"/>
              <a:gd name="T11" fmla="*/ 2147483647 h 1614"/>
              <a:gd name="T12" fmla="*/ 2147483647 w 2178"/>
              <a:gd name="T13" fmla="*/ 2147483647 h 1614"/>
              <a:gd name="T14" fmla="*/ 2147483647 w 2178"/>
              <a:gd name="T15" fmla="*/ 2147483647 h 1614"/>
              <a:gd name="T16" fmla="*/ 2147483647 w 2178"/>
              <a:gd name="T17" fmla="*/ 2147483647 h 1614"/>
              <a:gd name="T18" fmla="*/ 2147483647 w 2178"/>
              <a:gd name="T19" fmla="*/ 2147483647 h 1614"/>
              <a:gd name="T20" fmla="*/ 2147483647 w 2178"/>
              <a:gd name="T21" fmla="*/ 2147483647 h 1614"/>
              <a:gd name="T22" fmla="*/ 2147483647 w 2178"/>
              <a:gd name="T23" fmla="*/ 2147483647 h 1614"/>
              <a:gd name="T24" fmla="*/ 2147483647 w 2178"/>
              <a:gd name="T25" fmla="*/ 2147483647 h 1614"/>
              <a:gd name="T26" fmla="*/ 2147483647 w 2178"/>
              <a:gd name="T27" fmla="*/ 2147483647 h 1614"/>
              <a:gd name="T28" fmla="*/ 2147483647 w 2178"/>
              <a:gd name="T29" fmla="*/ 2147483647 h 1614"/>
              <a:gd name="T30" fmla="*/ 2147483647 w 2178"/>
              <a:gd name="T31" fmla="*/ 2147483647 h 1614"/>
              <a:gd name="T32" fmla="*/ 2147483647 w 2178"/>
              <a:gd name="T33" fmla="*/ 2147483647 h 1614"/>
              <a:gd name="T34" fmla="*/ 2147483647 w 2178"/>
              <a:gd name="T35" fmla="*/ 2147483647 h 1614"/>
              <a:gd name="T36" fmla="*/ 2147483647 w 2178"/>
              <a:gd name="T37" fmla="*/ 2147483647 h 1614"/>
              <a:gd name="T38" fmla="*/ 2147483647 w 2178"/>
              <a:gd name="T39" fmla="*/ 2147483647 h 1614"/>
              <a:gd name="T40" fmla="*/ 2147483647 w 2178"/>
              <a:gd name="T41" fmla="*/ 2147483647 h 1614"/>
              <a:gd name="T42" fmla="*/ 2147483647 w 2178"/>
              <a:gd name="T43" fmla="*/ 2147483647 h 1614"/>
              <a:gd name="T44" fmla="*/ 2147483647 w 2178"/>
              <a:gd name="T45" fmla="*/ 2147483647 h 1614"/>
              <a:gd name="T46" fmla="*/ 2147483647 w 2178"/>
              <a:gd name="T47" fmla="*/ 2147483647 h 1614"/>
              <a:gd name="T48" fmla="*/ 2147483647 w 2178"/>
              <a:gd name="T49" fmla="*/ 2147483647 h 1614"/>
              <a:gd name="T50" fmla="*/ 2147483647 w 2178"/>
              <a:gd name="T51" fmla="*/ 2147483647 h 1614"/>
              <a:gd name="T52" fmla="*/ 2147483647 w 2178"/>
              <a:gd name="T53" fmla="*/ 2147483647 h 1614"/>
              <a:gd name="T54" fmla="*/ 2147483647 w 2178"/>
              <a:gd name="T55" fmla="*/ 2147483647 h 1614"/>
              <a:gd name="T56" fmla="*/ 2147483647 w 2178"/>
              <a:gd name="T57" fmla="*/ 2147483647 h 1614"/>
              <a:gd name="T58" fmla="*/ 2147483647 w 2178"/>
              <a:gd name="T59" fmla="*/ 2147483647 h 1614"/>
              <a:gd name="T60" fmla="*/ 2147483647 w 2178"/>
              <a:gd name="T61" fmla="*/ 2147483647 h 1614"/>
              <a:gd name="T62" fmla="*/ 2147483647 w 2178"/>
              <a:gd name="T63" fmla="*/ 2147483647 h 1614"/>
              <a:gd name="T64" fmla="*/ 2147483647 w 2178"/>
              <a:gd name="T65" fmla="*/ 0 h 1614"/>
              <a:gd name="T66" fmla="*/ 2147483647 w 2178"/>
              <a:gd name="T67" fmla="*/ 2147483647 h 1614"/>
              <a:gd name="T68" fmla="*/ 2147483647 w 2178"/>
              <a:gd name="T69" fmla="*/ 2147483647 h 1614"/>
              <a:gd name="T70" fmla="*/ 2147483647 w 2178"/>
              <a:gd name="T71" fmla="*/ 2147483647 h 1614"/>
              <a:gd name="T72" fmla="*/ 2147483647 w 2178"/>
              <a:gd name="T73" fmla="*/ 2147483647 h 1614"/>
              <a:gd name="T74" fmla="*/ 2147483647 w 2178"/>
              <a:gd name="T75" fmla="*/ 2147483647 h 1614"/>
              <a:gd name="T76" fmla="*/ 2147483647 w 2178"/>
              <a:gd name="T77" fmla="*/ 2147483647 h 1614"/>
              <a:gd name="T78" fmla="*/ 2147483647 w 2178"/>
              <a:gd name="T79" fmla="*/ 2147483647 h 161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178"/>
              <a:gd name="T121" fmla="*/ 0 h 1614"/>
              <a:gd name="T122" fmla="*/ 2178 w 2178"/>
              <a:gd name="T123" fmla="*/ 1614 h 161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178" h="1614">
                <a:moveTo>
                  <a:pt x="102" y="649"/>
                </a:moveTo>
                <a:cubicBezTo>
                  <a:pt x="77" y="686"/>
                  <a:pt x="53" y="723"/>
                  <a:pt x="28" y="760"/>
                </a:cubicBezTo>
                <a:cubicBezTo>
                  <a:pt x="20" y="772"/>
                  <a:pt x="4" y="796"/>
                  <a:pt x="4" y="796"/>
                </a:cubicBezTo>
                <a:cubicBezTo>
                  <a:pt x="12" y="883"/>
                  <a:pt x="0" y="1021"/>
                  <a:pt x="102" y="1054"/>
                </a:cubicBezTo>
                <a:cubicBezTo>
                  <a:pt x="146" y="1083"/>
                  <a:pt x="168" y="1123"/>
                  <a:pt x="212" y="1152"/>
                </a:cubicBezTo>
                <a:cubicBezTo>
                  <a:pt x="262" y="1230"/>
                  <a:pt x="249" y="1303"/>
                  <a:pt x="261" y="1397"/>
                </a:cubicBezTo>
                <a:cubicBezTo>
                  <a:pt x="268" y="1447"/>
                  <a:pt x="278" y="1429"/>
                  <a:pt x="310" y="1470"/>
                </a:cubicBezTo>
                <a:cubicBezTo>
                  <a:pt x="423" y="1614"/>
                  <a:pt x="298" y="1483"/>
                  <a:pt x="408" y="1593"/>
                </a:cubicBezTo>
                <a:cubicBezTo>
                  <a:pt x="628" y="1572"/>
                  <a:pt x="620" y="1570"/>
                  <a:pt x="776" y="1532"/>
                </a:cubicBezTo>
                <a:cubicBezTo>
                  <a:pt x="867" y="1410"/>
                  <a:pt x="827" y="1468"/>
                  <a:pt x="898" y="1360"/>
                </a:cubicBezTo>
                <a:cubicBezTo>
                  <a:pt x="905" y="1349"/>
                  <a:pt x="904" y="1335"/>
                  <a:pt x="910" y="1323"/>
                </a:cubicBezTo>
                <a:cubicBezTo>
                  <a:pt x="925" y="1294"/>
                  <a:pt x="941" y="1265"/>
                  <a:pt x="960" y="1238"/>
                </a:cubicBezTo>
                <a:cubicBezTo>
                  <a:pt x="1000" y="1181"/>
                  <a:pt x="1051" y="1132"/>
                  <a:pt x="1107" y="1091"/>
                </a:cubicBezTo>
                <a:cubicBezTo>
                  <a:pt x="1135" y="1099"/>
                  <a:pt x="1166" y="1101"/>
                  <a:pt x="1192" y="1115"/>
                </a:cubicBezTo>
                <a:cubicBezTo>
                  <a:pt x="1270" y="1157"/>
                  <a:pt x="1275" y="1187"/>
                  <a:pt x="1339" y="1225"/>
                </a:cubicBezTo>
                <a:cubicBezTo>
                  <a:pt x="1420" y="1273"/>
                  <a:pt x="1500" y="1318"/>
                  <a:pt x="1585" y="1360"/>
                </a:cubicBezTo>
                <a:cubicBezTo>
                  <a:pt x="1626" y="1380"/>
                  <a:pt x="1885" y="1394"/>
                  <a:pt x="1928" y="1397"/>
                </a:cubicBezTo>
                <a:cubicBezTo>
                  <a:pt x="2024" y="1416"/>
                  <a:pt x="2033" y="1389"/>
                  <a:pt x="2099" y="1323"/>
                </a:cubicBezTo>
                <a:cubicBezTo>
                  <a:pt x="2114" y="1281"/>
                  <a:pt x="2128" y="1242"/>
                  <a:pt x="2148" y="1201"/>
                </a:cubicBezTo>
                <a:cubicBezTo>
                  <a:pt x="2178" y="1029"/>
                  <a:pt x="2165" y="862"/>
                  <a:pt x="2112" y="698"/>
                </a:cubicBezTo>
                <a:cubicBezTo>
                  <a:pt x="2107" y="684"/>
                  <a:pt x="2088" y="681"/>
                  <a:pt x="2075" y="674"/>
                </a:cubicBezTo>
                <a:cubicBezTo>
                  <a:pt x="1898" y="580"/>
                  <a:pt x="2013" y="633"/>
                  <a:pt x="1891" y="600"/>
                </a:cubicBezTo>
                <a:cubicBezTo>
                  <a:pt x="1866" y="593"/>
                  <a:pt x="1817" y="576"/>
                  <a:pt x="1817" y="576"/>
                </a:cubicBezTo>
                <a:cubicBezTo>
                  <a:pt x="1801" y="543"/>
                  <a:pt x="1788" y="508"/>
                  <a:pt x="1768" y="478"/>
                </a:cubicBezTo>
                <a:cubicBezTo>
                  <a:pt x="1752" y="453"/>
                  <a:pt x="1719" y="404"/>
                  <a:pt x="1719" y="404"/>
                </a:cubicBezTo>
                <a:cubicBezTo>
                  <a:pt x="1691" y="292"/>
                  <a:pt x="1675" y="139"/>
                  <a:pt x="1548" y="98"/>
                </a:cubicBezTo>
                <a:cubicBezTo>
                  <a:pt x="1476" y="44"/>
                  <a:pt x="1490" y="37"/>
                  <a:pt x="1364" y="73"/>
                </a:cubicBezTo>
                <a:cubicBezTo>
                  <a:pt x="1347" y="78"/>
                  <a:pt x="1342" y="100"/>
                  <a:pt x="1327" y="110"/>
                </a:cubicBezTo>
                <a:cubicBezTo>
                  <a:pt x="1316" y="117"/>
                  <a:pt x="1302" y="118"/>
                  <a:pt x="1290" y="122"/>
                </a:cubicBezTo>
                <a:cubicBezTo>
                  <a:pt x="1234" y="180"/>
                  <a:pt x="1169" y="206"/>
                  <a:pt x="1094" y="233"/>
                </a:cubicBezTo>
                <a:cubicBezTo>
                  <a:pt x="1024" y="208"/>
                  <a:pt x="1090" y="239"/>
                  <a:pt x="1021" y="171"/>
                </a:cubicBezTo>
                <a:cubicBezTo>
                  <a:pt x="1011" y="161"/>
                  <a:pt x="995" y="157"/>
                  <a:pt x="984" y="147"/>
                </a:cubicBezTo>
                <a:cubicBezTo>
                  <a:pt x="920" y="93"/>
                  <a:pt x="864" y="37"/>
                  <a:pt x="788" y="0"/>
                </a:cubicBezTo>
                <a:cubicBezTo>
                  <a:pt x="747" y="4"/>
                  <a:pt x="706" y="5"/>
                  <a:pt x="665" y="12"/>
                </a:cubicBezTo>
                <a:cubicBezTo>
                  <a:pt x="632" y="18"/>
                  <a:pt x="567" y="37"/>
                  <a:pt x="567" y="37"/>
                </a:cubicBezTo>
                <a:cubicBezTo>
                  <a:pt x="552" y="98"/>
                  <a:pt x="489" y="252"/>
                  <a:pt x="408" y="257"/>
                </a:cubicBezTo>
                <a:cubicBezTo>
                  <a:pt x="343" y="261"/>
                  <a:pt x="277" y="265"/>
                  <a:pt x="212" y="269"/>
                </a:cubicBezTo>
                <a:cubicBezTo>
                  <a:pt x="201" y="275"/>
                  <a:pt x="138" y="305"/>
                  <a:pt x="126" y="318"/>
                </a:cubicBezTo>
                <a:cubicBezTo>
                  <a:pt x="106" y="340"/>
                  <a:pt x="77" y="392"/>
                  <a:pt x="77" y="392"/>
                </a:cubicBezTo>
                <a:cubicBezTo>
                  <a:pt x="94" y="510"/>
                  <a:pt x="89" y="449"/>
                  <a:pt x="89" y="57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48200" y="533400"/>
            <a:ext cx="26114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Arbitrary Enclosure</a:t>
            </a:r>
          </a:p>
          <a:p>
            <a:r>
              <a:rPr lang="en-US" sz="2400"/>
              <a:t>(with losses “1/Q”)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4540250" y="142875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3244850" y="3105150"/>
            <a:ext cx="228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7" descr="pc-c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50" y="2806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 descr="electronic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0450" y="2914650"/>
            <a:ext cx="76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harddriv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9050" y="1352550"/>
            <a:ext cx="9588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254000" y="1955800"/>
            <a:ext cx="1390650" cy="447675"/>
            <a:chOff x="588" y="1232"/>
            <a:chExt cx="876" cy="282"/>
          </a:xfrm>
        </p:grpSpPr>
        <p:sp>
          <p:nvSpPr>
            <p:cNvPr id="21" name="Arc 22"/>
            <p:cNvSpPr>
              <a:spLocks/>
            </p:cNvSpPr>
            <p:nvPr/>
          </p:nvSpPr>
          <p:spPr bwMode="auto">
            <a:xfrm rot="3102371">
              <a:off x="1190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rc 23"/>
            <p:cNvSpPr>
              <a:spLocks/>
            </p:cNvSpPr>
            <p:nvPr/>
          </p:nvSpPr>
          <p:spPr bwMode="auto">
            <a:xfrm rot="3102371">
              <a:off x="1082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rc 24"/>
            <p:cNvSpPr>
              <a:spLocks/>
            </p:cNvSpPr>
            <p:nvPr/>
          </p:nvSpPr>
          <p:spPr bwMode="auto">
            <a:xfrm rot="3102371">
              <a:off x="974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rc 25"/>
            <p:cNvSpPr>
              <a:spLocks/>
            </p:cNvSpPr>
            <p:nvPr/>
          </p:nvSpPr>
          <p:spPr bwMode="auto">
            <a:xfrm rot="3102371">
              <a:off x="866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rc 26"/>
            <p:cNvSpPr>
              <a:spLocks/>
            </p:cNvSpPr>
            <p:nvPr/>
          </p:nvSpPr>
          <p:spPr bwMode="auto">
            <a:xfrm rot="3102371">
              <a:off x="758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rc 27"/>
            <p:cNvSpPr>
              <a:spLocks/>
            </p:cNvSpPr>
            <p:nvPr/>
          </p:nvSpPr>
          <p:spPr bwMode="auto">
            <a:xfrm rot="3102371">
              <a:off x="650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588" y="1348"/>
              <a:ext cx="7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3633788" y="2501900"/>
            <a:ext cx="681037" cy="369888"/>
            <a:chOff x="2733" y="1520"/>
            <a:chExt cx="429" cy="233"/>
          </a:xfrm>
        </p:grpSpPr>
        <p:sp>
          <p:nvSpPr>
            <p:cNvPr id="29" name="Arc 30"/>
            <p:cNvSpPr>
              <a:spLocks/>
            </p:cNvSpPr>
            <p:nvPr/>
          </p:nvSpPr>
          <p:spPr bwMode="auto">
            <a:xfrm rot="2004604">
              <a:off x="2966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rc 31"/>
            <p:cNvSpPr>
              <a:spLocks/>
            </p:cNvSpPr>
            <p:nvPr/>
          </p:nvSpPr>
          <p:spPr bwMode="auto">
            <a:xfrm rot="2004604">
              <a:off x="2894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rc 32"/>
            <p:cNvSpPr>
              <a:spLocks/>
            </p:cNvSpPr>
            <p:nvPr/>
          </p:nvSpPr>
          <p:spPr bwMode="auto">
            <a:xfrm rot="2004604">
              <a:off x="2822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rc 33"/>
            <p:cNvSpPr>
              <a:spLocks/>
            </p:cNvSpPr>
            <p:nvPr/>
          </p:nvSpPr>
          <p:spPr bwMode="auto">
            <a:xfrm rot="2004604">
              <a:off x="2750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2733" y="1667"/>
              <a:ext cx="4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41" descr="H-clock tre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0113" y="2128838"/>
            <a:ext cx="6842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0" descr="Electrical plu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59208">
            <a:off x="1027113" y="2444750"/>
            <a:ext cx="100171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962400" y="5943600"/>
            <a:ext cx="5268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Rather than make predictions for a specific configuration,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determine a probability distribution function (PDF</a:t>
            </a:r>
            <a:r>
              <a:rPr lang="en-US" sz="1600" b="1" dirty="0" smtClean="0">
                <a:solidFill>
                  <a:srgbClr val="FF0000"/>
                </a:solidFill>
              </a:rPr>
              <a:t>) of the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relevant quantities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538" y="133290"/>
            <a:ext cx="6622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Untested Prediction #4  Statistics </a:t>
            </a:r>
            <a:r>
              <a:rPr lang="en-US" sz="2000" b="1" dirty="0"/>
              <a:t>of tunneling (coupling)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between </a:t>
            </a:r>
            <a:r>
              <a:rPr lang="en-US" sz="2000" b="1" dirty="0"/>
              <a:t>enclosures through apertures that are below cutoff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5510019" cy="198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887" y="1375144"/>
            <a:ext cx="2752948" cy="267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9138" y="4800600"/>
            <a:ext cx="77452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Relevant 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Do regular enclosures show stronger coupling?  Should we make enclosure ray-chaotic?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We need reasonably-sized waveguides that are below cutoff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….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267200"/>
            <a:ext cx="855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Fluctuations in the transfer (tunneling) rate are stronger for regular vs. chaotic enclosures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74953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Problem: Electromagnetic Interference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Our Approach – A Wave Chaos Statistical Description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The Random Coupling Model (RCM)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Example of the RCM in Practice</a:t>
            </a:r>
            <a:endParaRPr lang="en-US" sz="2000" b="1" dirty="0"/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New RCM Predictions for Realistic Counter-DEW Scenarios</a:t>
            </a: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 smtClean="0"/>
              <a:t> Scaled measurement system for investigating new RCM predictions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41419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76200" y="212725"/>
            <a:ext cx="922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sng"/>
              <a:t>The Difficulty in Making Predictions in Wave Chaotic Systems…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349250" y="457200"/>
          <a:ext cx="7785100" cy="658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name="Graph" r:id="rId3" imgW="3634435" imgH="3072384" progId="Origin50.Graph">
                  <p:embed/>
                </p:oleObj>
              </mc:Choice>
              <mc:Fallback>
                <p:oleObj name="Graph" r:id="rId3" imgW="3634435" imgH="307238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9250" y="457200"/>
                        <a:ext cx="7785100" cy="658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315200" y="1124678"/>
            <a:ext cx="182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Perturbation Position 1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8051800" y="1424858"/>
            <a:ext cx="152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-414338" y="442913"/>
            <a:ext cx="9558338" cy="6597650"/>
            <a:chOff x="-261" y="279"/>
            <a:chExt cx="6021" cy="4156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-261" y="279"/>
            <a:ext cx="4955" cy="4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" name="Graph" r:id="rId5" imgW="3663696" imgH="3072384" progId="Origin50.Graph">
                    <p:embed/>
                  </p:oleObj>
                </mc:Choice>
                <mc:Fallback>
                  <p:oleObj name="Graph" r:id="rId5" imgW="3663696" imgH="3072384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1" y="279"/>
                          <a:ext cx="4955" cy="4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4608" y="1392"/>
              <a:ext cx="1152" cy="912"/>
              <a:chOff x="4608" y="1392"/>
              <a:chExt cx="1152" cy="912"/>
            </a:xfrm>
          </p:grpSpPr>
          <p:sp>
            <p:nvSpPr>
              <p:cNvPr id="9" name="Rectangle 17"/>
              <p:cNvSpPr>
                <a:spLocks noChangeArrowheads="1"/>
              </p:cNvSpPr>
              <p:nvPr/>
            </p:nvSpPr>
            <p:spPr bwMode="auto">
              <a:xfrm rot="20610156">
                <a:off x="5078" y="1392"/>
                <a:ext cx="192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18"/>
              <p:cNvSpPr>
                <a:spLocks noChangeShapeType="1"/>
              </p:cNvSpPr>
              <p:nvPr/>
            </p:nvSpPr>
            <p:spPr bwMode="auto">
              <a:xfrm flipH="1" flipV="1">
                <a:off x="5136" y="1536"/>
                <a:ext cx="144" cy="5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19"/>
              <p:cNvSpPr txBox="1">
                <a:spLocks noChangeArrowheads="1"/>
              </p:cNvSpPr>
              <p:nvPr/>
            </p:nvSpPr>
            <p:spPr bwMode="auto">
              <a:xfrm>
                <a:off x="4608" y="2131"/>
                <a:ext cx="115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rgbClr val="FF0000"/>
                    </a:solidFill>
                  </a:rPr>
                  <a:t>Perturbation Position 2</a:t>
                </a:r>
              </a:p>
            </p:txBody>
          </p:sp>
        </p:grpSp>
      </p:grpSp>
      <p:sp>
        <p:nvSpPr>
          <p:cNvPr id="12" name="Text Box 22"/>
          <p:cNvSpPr txBox="1">
            <a:spLocks noChangeArrowheads="1"/>
          </p:cNvSpPr>
          <p:nvPr/>
        </p:nvSpPr>
        <p:spPr bwMode="auto">
          <a:xfrm rot="-5400000">
            <a:off x="-151606" y="2301081"/>
            <a:ext cx="69532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Symbol" pitchFamily="18" charset="2"/>
              </a:rPr>
              <a:t>(W)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 rot="-5400000">
            <a:off x="-619125" y="5064125"/>
            <a:ext cx="1879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Electromagnetic </a:t>
            </a:r>
          </a:p>
          <a:p>
            <a:pPr algn="ctr"/>
            <a:r>
              <a:rPr lang="en-US" sz="1800"/>
              <a:t>Wave Impedance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1203719" y="1600200"/>
            <a:ext cx="5703100" cy="1200329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The extreme sensitivity of the properties of</a:t>
            </a:r>
          </a:p>
          <a:p>
            <a:pPr algn="ctr"/>
            <a:r>
              <a:rPr lang="en-US" sz="2400" dirty="0"/>
              <a:t>wave chaotic systems to small perturbations</a:t>
            </a:r>
          </a:p>
          <a:p>
            <a:pPr algn="ctr"/>
            <a:r>
              <a:rPr lang="en-US" sz="2400" dirty="0"/>
              <a:t>suggests </a:t>
            </a:r>
            <a:r>
              <a:rPr lang="en-US" sz="2400" dirty="0" smtClean="0"/>
              <a:t>a statistical approach</a:t>
            </a:r>
            <a:endParaRPr lang="en-US" sz="2400" dirty="0"/>
          </a:p>
        </p:txBody>
      </p:sp>
      <p:sp>
        <p:nvSpPr>
          <p:cNvPr id="15" name="AutoShape 36"/>
          <p:cNvSpPr>
            <a:spLocks noChangeAspect="1" noChangeArrowheads="1" noTextEdit="1"/>
          </p:cNvSpPr>
          <p:nvPr/>
        </p:nvSpPr>
        <p:spPr bwMode="auto">
          <a:xfrm>
            <a:off x="7543800" y="1524000"/>
            <a:ext cx="1371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7"/>
          <p:cNvSpPr>
            <a:spLocks noChangeShapeType="1"/>
          </p:cNvSpPr>
          <p:nvPr/>
        </p:nvSpPr>
        <p:spPr bwMode="auto">
          <a:xfrm>
            <a:off x="7553325" y="2828925"/>
            <a:ext cx="101758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>
            <a:off x="7553325" y="2028825"/>
            <a:ext cx="1588" cy="800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9"/>
          <p:cNvSpPr>
            <a:spLocks/>
          </p:cNvSpPr>
          <p:nvPr/>
        </p:nvSpPr>
        <p:spPr bwMode="auto">
          <a:xfrm>
            <a:off x="7553325" y="1533525"/>
            <a:ext cx="1344613" cy="501650"/>
          </a:xfrm>
          <a:custGeom>
            <a:avLst/>
            <a:gdLst>
              <a:gd name="T0" fmla="*/ 0 w 847"/>
              <a:gd name="T1" fmla="*/ 2147483647 h 316"/>
              <a:gd name="T2" fmla="*/ 2147483647 w 847"/>
              <a:gd name="T3" fmla="*/ 2147483647 h 316"/>
              <a:gd name="T4" fmla="*/ 2147483647 w 847"/>
              <a:gd name="T5" fmla="*/ 2147483647 h 316"/>
              <a:gd name="T6" fmla="*/ 2147483647 w 847"/>
              <a:gd name="T7" fmla="*/ 2147483647 h 316"/>
              <a:gd name="T8" fmla="*/ 2147483647 w 847"/>
              <a:gd name="T9" fmla="*/ 2147483647 h 316"/>
              <a:gd name="T10" fmla="*/ 2147483647 w 847"/>
              <a:gd name="T11" fmla="*/ 2147483647 h 316"/>
              <a:gd name="T12" fmla="*/ 2147483647 w 847"/>
              <a:gd name="T13" fmla="*/ 0 h 3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7"/>
              <a:gd name="T22" fmla="*/ 0 h 316"/>
              <a:gd name="T23" fmla="*/ 847 w 847"/>
              <a:gd name="T24" fmla="*/ 316 h 3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7" h="316">
                <a:moveTo>
                  <a:pt x="0" y="312"/>
                </a:moveTo>
                <a:cubicBezTo>
                  <a:pt x="3" y="312"/>
                  <a:pt x="2" y="316"/>
                  <a:pt x="24" y="314"/>
                </a:cubicBezTo>
                <a:cubicBezTo>
                  <a:pt x="46" y="313"/>
                  <a:pt x="71" y="315"/>
                  <a:pt x="133" y="302"/>
                </a:cubicBezTo>
                <a:cubicBezTo>
                  <a:pt x="194" y="289"/>
                  <a:pt x="306" y="268"/>
                  <a:pt x="394" y="237"/>
                </a:cubicBezTo>
                <a:cubicBezTo>
                  <a:pt x="482" y="206"/>
                  <a:pt x="597" y="148"/>
                  <a:pt x="663" y="115"/>
                </a:cubicBezTo>
                <a:cubicBezTo>
                  <a:pt x="729" y="83"/>
                  <a:pt x="758" y="62"/>
                  <a:pt x="789" y="42"/>
                </a:cubicBezTo>
                <a:cubicBezTo>
                  <a:pt x="819" y="23"/>
                  <a:pt x="835" y="9"/>
                  <a:pt x="847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40"/>
          <p:cNvSpPr>
            <a:spLocks/>
          </p:cNvSpPr>
          <p:nvPr/>
        </p:nvSpPr>
        <p:spPr bwMode="auto">
          <a:xfrm>
            <a:off x="8570913" y="1533525"/>
            <a:ext cx="327025" cy="1295400"/>
          </a:xfrm>
          <a:custGeom>
            <a:avLst/>
            <a:gdLst>
              <a:gd name="T0" fmla="*/ 0 w 206"/>
              <a:gd name="T1" fmla="*/ 2147483647 h 816"/>
              <a:gd name="T2" fmla="*/ 2147483647 w 206"/>
              <a:gd name="T3" fmla="*/ 2147483647 h 816"/>
              <a:gd name="T4" fmla="*/ 2147483647 w 206"/>
              <a:gd name="T5" fmla="*/ 0 h 816"/>
              <a:gd name="T6" fmla="*/ 0 60000 65536"/>
              <a:gd name="T7" fmla="*/ 0 60000 65536"/>
              <a:gd name="T8" fmla="*/ 0 60000 65536"/>
              <a:gd name="T9" fmla="*/ 0 w 206"/>
              <a:gd name="T10" fmla="*/ 0 h 816"/>
              <a:gd name="T11" fmla="*/ 206 w 206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" h="816">
                <a:moveTo>
                  <a:pt x="0" y="816"/>
                </a:moveTo>
                <a:cubicBezTo>
                  <a:pt x="7" y="753"/>
                  <a:pt x="9" y="572"/>
                  <a:pt x="44" y="436"/>
                </a:cubicBezTo>
                <a:cubicBezTo>
                  <a:pt x="78" y="300"/>
                  <a:pt x="172" y="91"/>
                  <a:pt x="206" y="0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 rot="1173211">
            <a:off x="8094663" y="2216150"/>
            <a:ext cx="304800" cy="15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1026709" y="3829050"/>
            <a:ext cx="6290505" cy="1200329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b="1" dirty="0" smtClean="0"/>
              <a:t>Random Coupling Model </a:t>
            </a:r>
            <a:r>
              <a:rPr lang="en-US" sz="2400" dirty="0" smtClean="0"/>
              <a:t>incorporates the</a:t>
            </a:r>
          </a:p>
          <a:p>
            <a:pPr algn="ctr"/>
            <a:r>
              <a:rPr lang="en-US" sz="2400" dirty="0" smtClean="0"/>
              <a:t>underlying chaos into a quantitative statistical</a:t>
            </a:r>
          </a:p>
          <a:p>
            <a:pPr algn="ctr"/>
            <a:r>
              <a:rPr lang="en-US" sz="2400" dirty="0" smtClean="0"/>
              <a:t>description of the wave properties of real systems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91425" y="2076650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Ray-</a:t>
            </a:r>
          </a:p>
          <a:p>
            <a:pPr algn="r"/>
            <a:r>
              <a:rPr lang="en-US" sz="1200" dirty="0" smtClean="0"/>
              <a:t>Chaotic</a:t>
            </a:r>
          </a:p>
          <a:p>
            <a:pPr algn="r"/>
            <a:r>
              <a:rPr lang="en-US" sz="1200" dirty="0" smtClean="0"/>
              <a:t>Enclosure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39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ansis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160020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62930" y="0"/>
            <a:ext cx="46657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Induced Voltage Statistical Distributions 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for </a:t>
            </a:r>
            <a:r>
              <a:rPr lang="en-US" sz="2000" b="1" dirty="0"/>
              <a:t>Objects in an Arbitrary Enclosure</a:t>
            </a: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516188" y="1185863"/>
            <a:ext cx="3457575" cy="2562225"/>
          </a:xfrm>
          <a:custGeom>
            <a:avLst/>
            <a:gdLst>
              <a:gd name="T0" fmla="*/ 2147483647 w 2178"/>
              <a:gd name="T1" fmla="*/ 2147483647 h 1614"/>
              <a:gd name="T2" fmla="*/ 2147483647 w 2178"/>
              <a:gd name="T3" fmla="*/ 2147483647 h 1614"/>
              <a:gd name="T4" fmla="*/ 2147483647 w 2178"/>
              <a:gd name="T5" fmla="*/ 2147483647 h 1614"/>
              <a:gd name="T6" fmla="*/ 2147483647 w 2178"/>
              <a:gd name="T7" fmla="*/ 2147483647 h 1614"/>
              <a:gd name="T8" fmla="*/ 2147483647 w 2178"/>
              <a:gd name="T9" fmla="*/ 2147483647 h 1614"/>
              <a:gd name="T10" fmla="*/ 2147483647 w 2178"/>
              <a:gd name="T11" fmla="*/ 2147483647 h 1614"/>
              <a:gd name="T12" fmla="*/ 2147483647 w 2178"/>
              <a:gd name="T13" fmla="*/ 2147483647 h 1614"/>
              <a:gd name="T14" fmla="*/ 2147483647 w 2178"/>
              <a:gd name="T15" fmla="*/ 2147483647 h 1614"/>
              <a:gd name="T16" fmla="*/ 2147483647 w 2178"/>
              <a:gd name="T17" fmla="*/ 2147483647 h 1614"/>
              <a:gd name="T18" fmla="*/ 2147483647 w 2178"/>
              <a:gd name="T19" fmla="*/ 2147483647 h 1614"/>
              <a:gd name="T20" fmla="*/ 2147483647 w 2178"/>
              <a:gd name="T21" fmla="*/ 2147483647 h 1614"/>
              <a:gd name="T22" fmla="*/ 2147483647 w 2178"/>
              <a:gd name="T23" fmla="*/ 2147483647 h 1614"/>
              <a:gd name="T24" fmla="*/ 2147483647 w 2178"/>
              <a:gd name="T25" fmla="*/ 2147483647 h 1614"/>
              <a:gd name="T26" fmla="*/ 2147483647 w 2178"/>
              <a:gd name="T27" fmla="*/ 2147483647 h 1614"/>
              <a:gd name="T28" fmla="*/ 2147483647 w 2178"/>
              <a:gd name="T29" fmla="*/ 2147483647 h 1614"/>
              <a:gd name="T30" fmla="*/ 2147483647 w 2178"/>
              <a:gd name="T31" fmla="*/ 2147483647 h 1614"/>
              <a:gd name="T32" fmla="*/ 2147483647 w 2178"/>
              <a:gd name="T33" fmla="*/ 2147483647 h 1614"/>
              <a:gd name="T34" fmla="*/ 2147483647 w 2178"/>
              <a:gd name="T35" fmla="*/ 2147483647 h 1614"/>
              <a:gd name="T36" fmla="*/ 2147483647 w 2178"/>
              <a:gd name="T37" fmla="*/ 2147483647 h 1614"/>
              <a:gd name="T38" fmla="*/ 2147483647 w 2178"/>
              <a:gd name="T39" fmla="*/ 2147483647 h 1614"/>
              <a:gd name="T40" fmla="*/ 2147483647 w 2178"/>
              <a:gd name="T41" fmla="*/ 2147483647 h 1614"/>
              <a:gd name="T42" fmla="*/ 2147483647 w 2178"/>
              <a:gd name="T43" fmla="*/ 2147483647 h 1614"/>
              <a:gd name="T44" fmla="*/ 2147483647 w 2178"/>
              <a:gd name="T45" fmla="*/ 2147483647 h 1614"/>
              <a:gd name="T46" fmla="*/ 2147483647 w 2178"/>
              <a:gd name="T47" fmla="*/ 2147483647 h 1614"/>
              <a:gd name="T48" fmla="*/ 2147483647 w 2178"/>
              <a:gd name="T49" fmla="*/ 2147483647 h 1614"/>
              <a:gd name="T50" fmla="*/ 2147483647 w 2178"/>
              <a:gd name="T51" fmla="*/ 2147483647 h 1614"/>
              <a:gd name="T52" fmla="*/ 2147483647 w 2178"/>
              <a:gd name="T53" fmla="*/ 2147483647 h 1614"/>
              <a:gd name="T54" fmla="*/ 2147483647 w 2178"/>
              <a:gd name="T55" fmla="*/ 2147483647 h 1614"/>
              <a:gd name="T56" fmla="*/ 2147483647 w 2178"/>
              <a:gd name="T57" fmla="*/ 2147483647 h 1614"/>
              <a:gd name="T58" fmla="*/ 2147483647 w 2178"/>
              <a:gd name="T59" fmla="*/ 2147483647 h 1614"/>
              <a:gd name="T60" fmla="*/ 2147483647 w 2178"/>
              <a:gd name="T61" fmla="*/ 2147483647 h 1614"/>
              <a:gd name="T62" fmla="*/ 2147483647 w 2178"/>
              <a:gd name="T63" fmla="*/ 2147483647 h 1614"/>
              <a:gd name="T64" fmla="*/ 2147483647 w 2178"/>
              <a:gd name="T65" fmla="*/ 0 h 1614"/>
              <a:gd name="T66" fmla="*/ 2147483647 w 2178"/>
              <a:gd name="T67" fmla="*/ 2147483647 h 1614"/>
              <a:gd name="T68" fmla="*/ 2147483647 w 2178"/>
              <a:gd name="T69" fmla="*/ 2147483647 h 1614"/>
              <a:gd name="T70" fmla="*/ 2147483647 w 2178"/>
              <a:gd name="T71" fmla="*/ 2147483647 h 1614"/>
              <a:gd name="T72" fmla="*/ 2147483647 w 2178"/>
              <a:gd name="T73" fmla="*/ 2147483647 h 1614"/>
              <a:gd name="T74" fmla="*/ 2147483647 w 2178"/>
              <a:gd name="T75" fmla="*/ 2147483647 h 1614"/>
              <a:gd name="T76" fmla="*/ 2147483647 w 2178"/>
              <a:gd name="T77" fmla="*/ 2147483647 h 1614"/>
              <a:gd name="T78" fmla="*/ 2147483647 w 2178"/>
              <a:gd name="T79" fmla="*/ 2147483647 h 161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178"/>
              <a:gd name="T121" fmla="*/ 0 h 1614"/>
              <a:gd name="T122" fmla="*/ 2178 w 2178"/>
              <a:gd name="T123" fmla="*/ 1614 h 161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178" h="1614">
                <a:moveTo>
                  <a:pt x="102" y="649"/>
                </a:moveTo>
                <a:cubicBezTo>
                  <a:pt x="77" y="686"/>
                  <a:pt x="53" y="723"/>
                  <a:pt x="28" y="760"/>
                </a:cubicBezTo>
                <a:cubicBezTo>
                  <a:pt x="20" y="772"/>
                  <a:pt x="4" y="796"/>
                  <a:pt x="4" y="796"/>
                </a:cubicBezTo>
                <a:cubicBezTo>
                  <a:pt x="12" y="883"/>
                  <a:pt x="0" y="1021"/>
                  <a:pt x="102" y="1054"/>
                </a:cubicBezTo>
                <a:cubicBezTo>
                  <a:pt x="146" y="1083"/>
                  <a:pt x="168" y="1123"/>
                  <a:pt x="212" y="1152"/>
                </a:cubicBezTo>
                <a:cubicBezTo>
                  <a:pt x="262" y="1230"/>
                  <a:pt x="249" y="1303"/>
                  <a:pt x="261" y="1397"/>
                </a:cubicBezTo>
                <a:cubicBezTo>
                  <a:pt x="268" y="1447"/>
                  <a:pt x="278" y="1429"/>
                  <a:pt x="310" y="1470"/>
                </a:cubicBezTo>
                <a:cubicBezTo>
                  <a:pt x="423" y="1614"/>
                  <a:pt x="298" y="1483"/>
                  <a:pt x="408" y="1593"/>
                </a:cubicBezTo>
                <a:cubicBezTo>
                  <a:pt x="628" y="1572"/>
                  <a:pt x="620" y="1570"/>
                  <a:pt x="776" y="1532"/>
                </a:cubicBezTo>
                <a:cubicBezTo>
                  <a:pt x="867" y="1410"/>
                  <a:pt x="827" y="1468"/>
                  <a:pt x="898" y="1360"/>
                </a:cubicBezTo>
                <a:cubicBezTo>
                  <a:pt x="905" y="1349"/>
                  <a:pt x="904" y="1335"/>
                  <a:pt x="910" y="1323"/>
                </a:cubicBezTo>
                <a:cubicBezTo>
                  <a:pt x="925" y="1294"/>
                  <a:pt x="941" y="1265"/>
                  <a:pt x="960" y="1238"/>
                </a:cubicBezTo>
                <a:cubicBezTo>
                  <a:pt x="1000" y="1181"/>
                  <a:pt x="1051" y="1132"/>
                  <a:pt x="1107" y="1091"/>
                </a:cubicBezTo>
                <a:cubicBezTo>
                  <a:pt x="1135" y="1099"/>
                  <a:pt x="1166" y="1101"/>
                  <a:pt x="1192" y="1115"/>
                </a:cubicBezTo>
                <a:cubicBezTo>
                  <a:pt x="1270" y="1157"/>
                  <a:pt x="1275" y="1187"/>
                  <a:pt x="1339" y="1225"/>
                </a:cubicBezTo>
                <a:cubicBezTo>
                  <a:pt x="1420" y="1273"/>
                  <a:pt x="1500" y="1318"/>
                  <a:pt x="1585" y="1360"/>
                </a:cubicBezTo>
                <a:cubicBezTo>
                  <a:pt x="1626" y="1380"/>
                  <a:pt x="1885" y="1394"/>
                  <a:pt x="1928" y="1397"/>
                </a:cubicBezTo>
                <a:cubicBezTo>
                  <a:pt x="2024" y="1416"/>
                  <a:pt x="2033" y="1389"/>
                  <a:pt x="2099" y="1323"/>
                </a:cubicBezTo>
                <a:cubicBezTo>
                  <a:pt x="2114" y="1281"/>
                  <a:pt x="2128" y="1242"/>
                  <a:pt x="2148" y="1201"/>
                </a:cubicBezTo>
                <a:cubicBezTo>
                  <a:pt x="2178" y="1029"/>
                  <a:pt x="2165" y="862"/>
                  <a:pt x="2112" y="698"/>
                </a:cubicBezTo>
                <a:cubicBezTo>
                  <a:pt x="2107" y="684"/>
                  <a:pt x="2088" y="681"/>
                  <a:pt x="2075" y="674"/>
                </a:cubicBezTo>
                <a:cubicBezTo>
                  <a:pt x="1898" y="580"/>
                  <a:pt x="2013" y="633"/>
                  <a:pt x="1891" y="600"/>
                </a:cubicBezTo>
                <a:cubicBezTo>
                  <a:pt x="1866" y="593"/>
                  <a:pt x="1817" y="576"/>
                  <a:pt x="1817" y="576"/>
                </a:cubicBezTo>
                <a:cubicBezTo>
                  <a:pt x="1801" y="543"/>
                  <a:pt x="1788" y="508"/>
                  <a:pt x="1768" y="478"/>
                </a:cubicBezTo>
                <a:cubicBezTo>
                  <a:pt x="1752" y="453"/>
                  <a:pt x="1719" y="404"/>
                  <a:pt x="1719" y="404"/>
                </a:cubicBezTo>
                <a:cubicBezTo>
                  <a:pt x="1691" y="292"/>
                  <a:pt x="1675" y="139"/>
                  <a:pt x="1548" y="98"/>
                </a:cubicBezTo>
                <a:cubicBezTo>
                  <a:pt x="1476" y="44"/>
                  <a:pt x="1490" y="37"/>
                  <a:pt x="1364" y="73"/>
                </a:cubicBezTo>
                <a:cubicBezTo>
                  <a:pt x="1347" y="78"/>
                  <a:pt x="1342" y="100"/>
                  <a:pt x="1327" y="110"/>
                </a:cubicBezTo>
                <a:cubicBezTo>
                  <a:pt x="1316" y="117"/>
                  <a:pt x="1302" y="118"/>
                  <a:pt x="1290" y="122"/>
                </a:cubicBezTo>
                <a:cubicBezTo>
                  <a:pt x="1234" y="180"/>
                  <a:pt x="1169" y="206"/>
                  <a:pt x="1094" y="233"/>
                </a:cubicBezTo>
                <a:cubicBezTo>
                  <a:pt x="1024" y="208"/>
                  <a:pt x="1090" y="239"/>
                  <a:pt x="1021" y="171"/>
                </a:cubicBezTo>
                <a:cubicBezTo>
                  <a:pt x="1011" y="161"/>
                  <a:pt x="995" y="157"/>
                  <a:pt x="984" y="147"/>
                </a:cubicBezTo>
                <a:cubicBezTo>
                  <a:pt x="920" y="93"/>
                  <a:pt x="864" y="37"/>
                  <a:pt x="788" y="0"/>
                </a:cubicBezTo>
                <a:cubicBezTo>
                  <a:pt x="747" y="4"/>
                  <a:pt x="706" y="5"/>
                  <a:pt x="665" y="12"/>
                </a:cubicBezTo>
                <a:cubicBezTo>
                  <a:pt x="632" y="18"/>
                  <a:pt x="567" y="37"/>
                  <a:pt x="567" y="37"/>
                </a:cubicBezTo>
                <a:cubicBezTo>
                  <a:pt x="552" y="98"/>
                  <a:pt x="489" y="252"/>
                  <a:pt x="408" y="257"/>
                </a:cubicBezTo>
                <a:cubicBezTo>
                  <a:pt x="343" y="261"/>
                  <a:pt x="277" y="265"/>
                  <a:pt x="212" y="269"/>
                </a:cubicBezTo>
                <a:cubicBezTo>
                  <a:pt x="201" y="275"/>
                  <a:pt x="138" y="305"/>
                  <a:pt x="126" y="318"/>
                </a:cubicBezTo>
                <a:cubicBezTo>
                  <a:pt x="106" y="340"/>
                  <a:pt x="77" y="392"/>
                  <a:pt x="77" y="392"/>
                </a:cubicBezTo>
                <a:cubicBezTo>
                  <a:pt x="94" y="510"/>
                  <a:pt x="89" y="449"/>
                  <a:pt x="89" y="57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48300" y="1200150"/>
            <a:ext cx="26114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Arbitrary Enclosure</a:t>
            </a:r>
          </a:p>
          <a:p>
            <a:r>
              <a:rPr lang="en-US" sz="2400"/>
              <a:t>(with losses “1/Q”)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5219700" y="142875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736725" y="1430338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1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140450" y="3313113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2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2400300" y="1765300"/>
            <a:ext cx="228600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924300" y="3105150"/>
            <a:ext cx="228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060825" y="3382963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3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4076700" y="318135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981200" y="3440113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4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2857500" y="337185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7" descr="pc-c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2200" y="2806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electronic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9900" y="2914650"/>
            <a:ext cx="76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harddriv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0" y="1352550"/>
            <a:ext cx="9588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002088" y="1000125"/>
            <a:ext cx="79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5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933450" y="1955800"/>
            <a:ext cx="1390650" cy="447675"/>
            <a:chOff x="588" y="1232"/>
            <a:chExt cx="876" cy="282"/>
          </a:xfrm>
        </p:grpSpPr>
        <p:sp>
          <p:nvSpPr>
            <p:cNvPr id="20" name="Arc 22"/>
            <p:cNvSpPr>
              <a:spLocks/>
            </p:cNvSpPr>
            <p:nvPr/>
          </p:nvSpPr>
          <p:spPr bwMode="auto">
            <a:xfrm rot="3102371">
              <a:off x="1190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rc 23"/>
            <p:cNvSpPr>
              <a:spLocks/>
            </p:cNvSpPr>
            <p:nvPr/>
          </p:nvSpPr>
          <p:spPr bwMode="auto">
            <a:xfrm rot="3102371">
              <a:off x="1082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rc 24"/>
            <p:cNvSpPr>
              <a:spLocks/>
            </p:cNvSpPr>
            <p:nvPr/>
          </p:nvSpPr>
          <p:spPr bwMode="auto">
            <a:xfrm rot="3102371">
              <a:off x="974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rc 25"/>
            <p:cNvSpPr>
              <a:spLocks/>
            </p:cNvSpPr>
            <p:nvPr/>
          </p:nvSpPr>
          <p:spPr bwMode="auto">
            <a:xfrm rot="3102371">
              <a:off x="866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rc 26"/>
            <p:cNvSpPr>
              <a:spLocks/>
            </p:cNvSpPr>
            <p:nvPr/>
          </p:nvSpPr>
          <p:spPr bwMode="auto">
            <a:xfrm rot="3102371">
              <a:off x="758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rc 27"/>
            <p:cNvSpPr>
              <a:spLocks/>
            </p:cNvSpPr>
            <p:nvPr/>
          </p:nvSpPr>
          <p:spPr bwMode="auto">
            <a:xfrm rot="3102371">
              <a:off x="650" y="1240"/>
              <a:ext cx="282" cy="266"/>
            </a:xfrm>
            <a:custGeom>
              <a:avLst/>
              <a:gdLst>
                <a:gd name="T0" fmla="*/ 0 w 21600"/>
                <a:gd name="T1" fmla="*/ 0 h 22232"/>
                <a:gd name="T2" fmla="*/ 0 w 21600"/>
                <a:gd name="T3" fmla="*/ 0 h 22232"/>
                <a:gd name="T4" fmla="*/ 0 w 21600"/>
                <a:gd name="T5" fmla="*/ 0 h 2223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232"/>
                <a:gd name="T11" fmla="*/ 21600 w 21600"/>
                <a:gd name="T12" fmla="*/ 22232 h 222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23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</a:path>
                <a:path w="21600" h="2223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10"/>
                    <a:pt x="21596" y="22021"/>
                    <a:pt x="21590" y="222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588" y="1348"/>
              <a:ext cx="7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4313238" y="2501900"/>
            <a:ext cx="681037" cy="369888"/>
            <a:chOff x="2733" y="1520"/>
            <a:chExt cx="429" cy="233"/>
          </a:xfrm>
        </p:grpSpPr>
        <p:sp>
          <p:nvSpPr>
            <p:cNvPr id="28" name="Arc 30"/>
            <p:cNvSpPr>
              <a:spLocks/>
            </p:cNvSpPr>
            <p:nvPr/>
          </p:nvSpPr>
          <p:spPr bwMode="auto">
            <a:xfrm rot="2004604">
              <a:off x="2966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rc 31"/>
            <p:cNvSpPr>
              <a:spLocks/>
            </p:cNvSpPr>
            <p:nvPr/>
          </p:nvSpPr>
          <p:spPr bwMode="auto">
            <a:xfrm rot="2004604">
              <a:off x="2894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rc 32"/>
            <p:cNvSpPr>
              <a:spLocks/>
            </p:cNvSpPr>
            <p:nvPr/>
          </p:nvSpPr>
          <p:spPr bwMode="auto">
            <a:xfrm rot="2004604">
              <a:off x="2822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rc 33"/>
            <p:cNvSpPr>
              <a:spLocks/>
            </p:cNvSpPr>
            <p:nvPr/>
          </p:nvSpPr>
          <p:spPr bwMode="auto">
            <a:xfrm rot="2004604">
              <a:off x="2750" y="1520"/>
              <a:ext cx="98" cy="2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>
              <a:off x="2733" y="1667"/>
              <a:ext cx="4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6742113" y="2232025"/>
            <a:ext cx="1895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3333CC"/>
                </a:solidFill>
                <a:latin typeface="Times" pitchFamily="18" charset="0"/>
              </a:rPr>
              <a:t>Generalized Port</a:t>
            </a:r>
          </a:p>
          <a:p>
            <a:pPr algn="ctr" eaLnBrk="0" hangingPunct="0"/>
            <a:r>
              <a:rPr lang="en-US" sz="2000">
                <a:solidFill>
                  <a:srgbClr val="3333CC"/>
                </a:solidFill>
                <a:latin typeface="Times" pitchFamily="18" charset="0"/>
              </a:rPr>
              <a:t>Concept</a:t>
            </a: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55650" y="2895600"/>
            <a:ext cx="739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</a:t>
            </a:r>
            <a:r>
              <a:rPr lang="en-US" sz="2000" i="1"/>
              <a:t>i</a:t>
            </a:r>
          </a:p>
        </p:txBody>
      </p:sp>
      <p:pic>
        <p:nvPicPr>
          <p:cNvPr id="35" name="Picture 41" descr="H-clock tre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9563" y="2128838"/>
            <a:ext cx="68421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Line 42"/>
          <p:cNvSpPr>
            <a:spLocks noChangeShapeType="1"/>
          </p:cNvSpPr>
          <p:nvPr/>
        </p:nvSpPr>
        <p:spPr bwMode="auto">
          <a:xfrm flipH="1">
            <a:off x="3851275" y="1352550"/>
            <a:ext cx="37306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 flipH="1" flipV="1">
            <a:off x="5537200" y="3171825"/>
            <a:ext cx="6223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5094288" y="2249488"/>
            <a:ext cx="739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Port </a:t>
            </a:r>
            <a:r>
              <a:rPr lang="en-US" sz="2000" i="1"/>
              <a:t>j</a:t>
            </a:r>
          </a:p>
        </p:txBody>
      </p:sp>
      <p:sp>
        <p:nvSpPr>
          <p:cNvPr id="39" name="Line 45"/>
          <p:cNvSpPr>
            <a:spLocks noChangeShapeType="1"/>
          </p:cNvSpPr>
          <p:nvPr/>
        </p:nvSpPr>
        <p:spPr bwMode="auto">
          <a:xfrm flipH="1" flipV="1">
            <a:off x="5113338" y="2241550"/>
            <a:ext cx="322262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46"/>
          <p:cNvSpPr>
            <a:spLocks noChangeShapeType="1"/>
          </p:cNvSpPr>
          <p:nvPr/>
        </p:nvSpPr>
        <p:spPr bwMode="auto">
          <a:xfrm flipV="1">
            <a:off x="1531938" y="3000375"/>
            <a:ext cx="193675" cy="11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Box 47"/>
          <p:cNvSpPr txBox="1">
            <a:spLocks noChangeArrowheads="1"/>
          </p:cNvSpPr>
          <p:nvPr/>
        </p:nvSpPr>
        <p:spPr bwMode="auto">
          <a:xfrm>
            <a:off x="533400" y="4038600"/>
            <a:ext cx="83048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Our approach treats all objects of interest as “ports”</a:t>
            </a:r>
          </a:p>
          <a:p>
            <a:endParaRPr lang="en-US" sz="1800" b="1" dirty="0"/>
          </a:p>
          <a:p>
            <a:r>
              <a:rPr lang="en-US" sz="1800" b="1" dirty="0">
                <a:solidFill>
                  <a:srgbClr val="1E02EE"/>
                </a:solidFill>
              </a:rPr>
              <a:t>Incident rf energy enters the enclosure through one or more ports</a:t>
            </a:r>
          </a:p>
          <a:p>
            <a:endParaRPr lang="en-US" sz="1800" b="1" dirty="0"/>
          </a:p>
          <a:p>
            <a:r>
              <a:rPr lang="en-US" sz="1800" b="1" dirty="0">
                <a:solidFill>
                  <a:srgbClr val="00B050"/>
                </a:solidFill>
              </a:rPr>
              <a:t>The energy reverberates and is absorbed by one or more ports inside the </a:t>
            </a:r>
            <a:r>
              <a:rPr lang="en-US" sz="1800" b="1" dirty="0" smtClean="0">
                <a:solidFill>
                  <a:srgbClr val="00B050"/>
                </a:solidFill>
              </a:rPr>
              <a:t>enclosure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2" name="Picture 50" descr="Electrical plu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59208">
            <a:off x="1706563" y="2444750"/>
            <a:ext cx="100171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1470960" y="5791200"/>
            <a:ext cx="561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Formulate a quantitative statistical theory of absorbed energy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438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Outline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749538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Problem: Electromagnetic Interference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Our Approach – A Wave Chaos Statistical Description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The Random Coupling Model (RCM)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Example of the RCM in Practice</a:t>
            </a:r>
            <a:endParaRPr lang="en-US" sz="2000" b="1" dirty="0"/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New RCM Predictions for Realistic Counter-DEW Scenarios</a:t>
            </a:r>
          </a:p>
          <a:p>
            <a:pPr>
              <a:buFontTx/>
              <a:buChar char="•"/>
            </a:pPr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 smtClean="0"/>
              <a:t> Scaled measurement system for investigating new RCM predictions</a:t>
            </a:r>
            <a:endParaRPr lang="en-US" sz="2000" b="1" dirty="0"/>
          </a:p>
          <a:p>
            <a:endParaRPr lang="en-US" sz="2000" b="1" dirty="0"/>
          </a:p>
          <a:p>
            <a:pPr>
              <a:buFontTx/>
              <a:buChar char="•"/>
            </a:pPr>
            <a:r>
              <a:rPr lang="en-US" sz="2000" b="1" dirty="0"/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21128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838200" y="76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Statistical Model of Impedance (Z) Matrix</a:t>
            </a:r>
            <a:b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</a:br>
            <a:r>
              <a:rPr kumimoji="0" lang="en-US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S. </a:t>
            </a:r>
            <a:r>
              <a:rPr kumimoji="0" lang="en-US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Hemmady</a:t>
            </a:r>
            <a:r>
              <a:rPr kumimoji="0" lang="en-US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, </a:t>
            </a:r>
            <a:r>
              <a:rPr kumimoji="0" lang="en-US" alt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et al</a:t>
            </a:r>
            <a:r>
              <a:rPr kumimoji="0" lang="en-US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., Phys. Rev. </a:t>
            </a:r>
            <a:r>
              <a:rPr kumimoji="0" lang="en-US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Lett</a:t>
            </a:r>
            <a:r>
              <a:rPr kumimoji="0" lang="en-US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. </a:t>
            </a:r>
            <a:r>
              <a:rPr kumimoji="0" lang="en-US" alt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94</a:t>
            </a:r>
            <a:r>
              <a:rPr kumimoji="0" lang="en-US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rPr>
              <a:t>, 014102 (2005)</a:t>
            </a:r>
            <a:endParaRPr kumimoji="0" lang="en-US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aco" charset="0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644525" y="4606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2400" b="1" smtClean="0">
              <a:solidFill>
                <a:srgbClr val="000000"/>
              </a:solidFill>
              <a:latin typeface="Times"/>
            </a:endParaRPr>
          </a:p>
        </p:txBody>
      </p:sp>
      <p:grpSp>
        <p:nvGrpSpPr>
          <p:cNvPr id="57" name="Group 4"/>
          <p:cNvGrpSpPr>
            <a:grpSpLocks/>
          </p:cNvGrpSpPr>
          <p:nvPr/>
        </p:nvGrpSpPr>
        <p:grpSpPr bwMode="auto">
          <a:xfrm>
            <a:off x="238125" y="1993900"/>
            <a:ext cx="4054475" cy="2336800"/>
            <a:chOff x="150" y="1256"/>
            <a:chExt cx="2554" cy="1472"/>
          </a:xfrm>
        </p:grpSpPr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696" y="1256"/>
              <a:ext cx="1688" cy="116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grpSp>
          <p:nvGrpSpPr>
            <p:cNvPr id="59" name="Group 6"/>
            <p:cNvGrpSpPr>
              <a:grpSpLocks/>
            </p:cNvGrpSpPr>
            <p:nvPr/>
          </p:nvGrpSpPr>
          <p:grpSpPr bwMode="auto">
            <a:xfrm>
              <a:off x="176" y="1664"/>
              <a:ext cx="608" cy="184"/>
              <a:chOff x="176" y="1664"/>
              <a:chExt cx="608" cy="184"/>
            </a:xfrm>
          </p:grpSpPr>
          <p:sp>
            <p:nvSpPr>
              <p:cNvPr id="74" name="Rectangle 7"/>
              <p:cNvSpPr>
                <a:spLocks noChangeArrowheads="1"/>
              </p:cNvSpPr>
              <p:nvPr/>
            </p:nvSpPr>
            <p:spPr bwMode="auto">
              <a:xfrm>
                <a:off x="200" y="1720"/>
                <a:ext cx="488" cy="72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75" name="Line 8"/>
              <p:cNvSpPr>
                <a:spLocks noChangeShapeType="1"/>
              </p:cNvSpPr>
              <p:nvPr/>
            </p:nvSpPr>
            <p:spPr bwMode="auto">
              <a:xfrm>
                <a:off x="176" y="1752"/>
                <a:ext cx="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76" name="Line 9"/>
              <p:cNvSpPr>
                <a:spLocks noChangeShapeType="1"/>
              </p:cNvSpPr>
              <p:nvPr/>
            </p:nvSpPr>
            <p:spPr bwMode="auto">
              <a:xfrm>
                <a:off x="784" y="1664"/>
                <a:ext cx="0" cy="1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</p:grpSp>
        <p:sp>
          <p:nvSpPr>
            <p:cNvPr id="60" name="Text Box 10"/>
            <p:cNvSpPr txBox="1">
              <a:spLocks noChangeArrowheads="1"/>
            </p:cNvSpPr>
            <p:nvPr/>
          </p:nvSpPr>
          <p:spPr bwMode="auto">
            <a:xfrm>
              <a:off x="150" y="1401"/>
              <a:ext cx="4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Port 1</a:t>
              </a:r>
              <a:endPara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61" name="Rectangle 11"/>
            <p:cNvSpPr>
              <a:spLocks noChangeArrowheads="1"/>
            </p:cNvSpPr>
            <p:nvPr/>
          </p:nvSpPr>
          <p:spPr bwMode="auto">
            <a:xfrm>
              <a:off x="2056" y="2416"/>
              <a:ext cx="80" cy="24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62" name="Line 12"/>
            <p:cNvSpPr>
              <a:spLocks noChangeShapeType="1"/>
            </p:cNvSpPr>
            <p:nvPr/>
          </p:nvSpPr>
          <p:spPr bwMode="auto">
            <a:xfrm flipV="1">
              <a:off x="2096" y="2352"/>
              <a:ext cx="0" cy="3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63" name="Line 13"/>
            <p:cNvSpPr>
              <a:spLocks noChangeShapeType="1"/>
            </p:cNvSpPr>
            <p:nvPr/>
          </p:nvSpPr>
          <p:spPr bwMode="auto">
            <a:xfrm>
              <a:off x="2024" y="2344"/>
              <a:ext cx="1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64" name="Text Box 14"/>
            <p:cNvSpPr txBox="1">
              <a:spLocks noChangeArrowheads="1"/>
            </p:cNvSpPr>
            <p:nvPr/>
          </p:nvSpPr>
          <p:spPr bwMode="auto">
            <a:xfrm>
              <a:off x="1510" y="2497"/>
              <a:ext cx="4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Port 2</a:t>
              </a:r>
              <a:endPara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grpSp>
          <p:nvGrpSpPr>
            <p:cNvPr id="65" name="Group 15"/>
            <p:cNvGrpSpPr>
              <a:grpSpLocks/>
            </p:cNvGrpSpPr>
            <p:nvPr/>
          </p:nvGrpSpPr>
          <p:grpSpPr bwMode="auto">
            <a:xfrm>
              <a:off x="2320" y="1696"/>
              <a:ext cx="384" cy="72"/>
              <a:chOff x="2320" y="1696"/>
              <a:chExt cx="384" cy="72"/>
            </a:xfrm>
          </p:grpSpPr>
          <p:sp>
            <p:nvSpPr>
              <p:cNvPr id="72" name="Rectangle 16"/>
              <p:cNvSpPr>
                <a:spLocks noChangeArrowheads="1"/>
              </p:cNvSpPr>
              <p:nvPr/>
            </p:nvSpPr>
            <p:spPr bwMode="auto">
              <a:xfrm>
                <a:off x="2384" y="1696"/>
                <a:ext cx="256" cy="72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73" name="Line 17"/>
              <p:cNvSpPr>
                <a:spLocks noChangeShapeType="1"/>
              </p:cNvSpPr>
              <p:nvPr/>
            </p:nvSpPr>
            <p:spPr bwMode="auto">
              <a:xfrm>
                <a:off x="2320" y="1720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</p:grpSp>
        <p:grpSp>
          <p:nvGrpSpPr>
            <p:cNvPr id="66" name="Group 18"/>
            <p:cNvGrpSpPr>
              <a:grpSpLocks/>
            </p:cNvGrpSpPr>
            <p:nvPr/>
          </p:nvGrpSpPr>
          <p:grpSpPr bwMode="auto">
            <a:xfrm>
              <a:off x="2320" y="1528"/>
              <a:ext cx="384" cy="72"/>
              <a:chOff x="2320" y="1696"/>
              <a:chExt cx="384" cy="72"/>
            </a:xfrm>
          </p:grpSpPr>
          <p:sp>
            <p:nvSpPr>
              <p:cNvPr id="70" name="Rectangle 19"/>
              <p:cNvSpPr>
                <a:spLocks noChangeArrowheads="1"/>
              </p:cNvSpPr>
              <p:nvPr/>
            </p:nvSpPr>
            <p:spPr bwMode="auto">
              <a:xfrm>
                <a:off x="2384" y="1696"/>
                <a:ext cx="256" cy="72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71" name="Line 20"/>
              <p:cNvSpPr>
                <a:spLocks noChangeShapeType="1"/>
              </p:cNvSpPr>
              <p:nvPr/>
            </p:nvSpPr>
            <p:spPr bwMode="auto">
              <a:xfrm>
                <a:off x="2320" y="1720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</p:grp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574" y="1721"/>
              <a:ext cx="8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Other ports</a:t>
              </a:r>
              <a:endPara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68" name="Rectangle 22"/>
            <p:cNvSpPr>
              <a:spLocks noChangeArrowheads="1"/>
            </p:cNvSpPr>
            <p:nvPr/>
          </p:nvSpPr>
          <p:spPr bwMode="auto">
            <a:xfrm>
              <a:off x="840" y="1256"/>
              <a:ext cx="1072" cy="12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69" name="Text Box 23"/>
            <p:cNvSpPr txBox="1">
              <a:spLocks noChangeArrowheads="1"/>
            </p:cNvSpPr>
            <p:nvPr/>
          </p:nvSpPr>
          <p:spPr bwMode="auto">
            <a:xfrm>
              <a:off x="1158" y="1449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Losses</a:t>
              </a:r>
              <a:endPara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</p:grpSp>
      <p:grpSp>
        <p:nvGrpSpPr>
          <p:cNvPr id="77" name="Group 24"/>
          <p:cNvGrpSpPr>
            <a:grpSpLocks/>
          </p:cNvGrpSpPr>
          <p:nvPr/>
        </p:nvGrpSpPr>
        <p:grpSpPr bwMode="auto">
          <a:xfrm>
            <a:off x="390525" y="2260600"/>
            <a:ext cx="3860800" cy="4165600"/>
            <a:chOff x="246" y="1424"/>
            <a:chExt cx="2432" cy="2624"/>
          </a:xfrm>
        </p:grpSpPr>
        <p:sp>
          <p:nvSpPr>
            <p:cNvPr id="78" name="Line 25"/>
            <p:cNvSpPr>
              <a:spLocks noChangeShapeType="1"/>
            </p:cNvSpPr>
            <p:nvPr/>
          </p:nvSpPr>
          <p:spPr bwMode="auto">
            <a:xfrm>
              <a:off x="784" y="3272"/>
              <a:ext cx="0" cy="7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grpSp>
          <p:nvGrpSpPr>
            <p:cNvPr id="79" name="Group 26"/>
            <p:cNvGrpSpPr>
              <a:grpSpLocks/>
            </p:cNvGrpSpPr>
            <p:nvPr/>
          </p:nvGrpSpPr>
          <p:grpSpPr bwMode="auto">
            <a:xfrm>
              <a:off x="246" y="3009"/>
              <a:ext cx="2432" cy="942"/>
              <a:chOff x="246" y="3009"/>
              <a:chExt cx="2432" cy="942"/>
            </a:xfrm>
          </p:grpSpPr>
          <p:grpSp>
            <p:nvGrpSpPr>
              <p:cNvPr id="83" name="Group 27"/>
              <p:cNvGrpSpPr>
                <a:grpSpLocks/>
              </p:cNvGrpSpPr>
              <p:nvPr/>
            </p:nvGrpSpPr>
            <p:grpSpPr bwMode="auto">
              <a:xfrm>
                <a:off x="272" y="3544"/>
                <a:ext cx="608" cy="184"/>
                <a:chOff x="176" y="1664"/>
                <a:chExt cx="608" cy="184"/>
              </a:xfrm>
            </p:grpSpPr>
            <p:sp>
              <p:nvSpPr>
                <p:cNvPr id="86" name="Rectangle 28"/>
                <p:cNvSpPr>
                  <a:spLocks noChangeArrowheads="1"/>
                </p:cNvSpPr>
                <p:nvPr/>
              </p:nvSpPr>
              <p:spPr bwMode="auto">
                <a:xfrm>
                  <a:off x="200" y="1720"/>
                  <a:ext cx="488" cy="72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7" name="Line 29"/>
                <p:cNvSpPr>
                  <a:spLocks noChangeShapeType="1"/>
                </p:cNvSpPr>
                <p:nvPr/>
              </p:nvSpPr>
              <p:spPr bwMode="auto">
                <a:xfrm>
                  <a:off x="176" y="1752"/>
                  <a:ext cx="6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  <p:sp>
              <p:nvSpPr>
                <p:cNvPr id="88" name="Line 30"/>
                <p:cNvSpPr>
                  <a:spLocks noChangeShapeType="1"/>
                </p:cNvSpPr>
                <p:nvPr/>
              </p:nvSpPr>
              <p:spPr bwMode="auto">
                <a:xfrm>
                  <a:off x="784" y="1664"/>
                  <a:ext cx="0" cy="18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endParaRPr>
                </a:p>
              </p:txBody>
            </p:sp>
          </p:grpSp>
          <p:sp>
            <p:nvSpPr>
              <p:cNvPr id="84" name="Text Box 31"/>
              <p:cNvSpPr txBox="1">
                <a:spLocks noChangeArrowheads="1"/>
              </p:cNvSpPr>
              <p:nvPr/>
            </p:nvSpPr>
            <p:spPr bwMode="auto">
              <a:xfrm>
                <a:off x="246" y="3009"/>
                <a:ext cx="4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Port 1</a:t>
                </a:r>
                <a:endParaRPr kumimoji="0" lang="en-US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85" name="Text Box 32"/>
              <p:cNvSpPr txBox="1">
                <a:spLocks noChangeArrowheads="1"/>
              </p:cNvSpPr>
              <p:nvPr/>
            </p:nvSpPr>
            <p:spPr bwMode="auto">
              <a:xfrm>
                <a:off x="1102" y="3369"/>
                <a:ext cx="1576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Free-space radiation</a:t>
                </a:r>
              </a:p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Resistance   R</a:t>
                </a:r>
                <a:r>
                  <a:rPr kumimoji="0" lang="en-US" altLang="en-US" sz="18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R</a:t>
                </a: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(</a:t>
                </a: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rPr>
                  <a:t>w</a:t>
                </a:r>
                <a:r>
                  <a:rPr kumimoji="0" lang="en-U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)</a:t>
                </a:r>
              </a:p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Z</a:t>
                </a:r>
                <a:r>
                  <a:rPr kumimoji="0" lang="en-US" altLang="en-US" sz="18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R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(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18" charset="2"/>
                  </a:rPr>
                  <a:t>w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) = 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R</a:t>
                </a:r>
                <a:r>
                  <a:rPr kumimoji="0" lang="en-US" altLang="en-US" sz="1800" b="1" i="1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R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(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Symbol" pitchFamily="18" charset="2"/>
                  </a:rPr>
                  <a:t>w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)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 + </a:t>
                </a:r>
                <a:r>
                  <a:rPr kumimoji="0" lang="en-US" altLang="en-US" sz="18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</a:rPr>
                  <a:t>j</a:t>
                </a:r>
                <a:r>
                  <a:rPr kumimoji="0" lang="en-US" altLang="en-US" sz="18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X</a:t>
                </a:r>
                <a:r>
                  <a:rPr kumimoji="0" lang="en-US" altLang="en-US" sz="1800" b="1" i="1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R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 (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Symbol" pitchFamily="18" charset="2"/>
                  </a:rPr>
                  <a:t>w</a:t>
                </a:r>
                <a:r>
                  <a:rPr kumimoji="0" lang="en-US" alt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)</a:t>
                </a:r>
              </a:p>
            </p:txBody>
          </p:sp>
        </p:grpSp>
        <p:grpSp>
          <p:nvGrpSpPr>
            <p:cNvPr id="80" name="Group 33"/>
            <p:cNvGrpSpPr>
              <a:grpSpLocks/>
            </p:cNvGrpSpPr>
            <p:nvPr/>
          </p:nvGrpSpPr>
          <p:grpSpPr bwMode="auto">
            <a:xfrm>
              <a:off x="400" y="1424"/>
              <a:ext cx="672" cy="1656"/>
              <a:chOff x="400" y="1424"/>
              <a:chExt cx="672" cy="1656"/>
            </a:xfrm>
          </p:grpSpPr>
          <p:sp>
            <p:nvSpPr>
              <p:cNvPr id="81" name="Oval 34"/>
              <p:cNvSpPr>
                <a:spLocks noChangeArrowheads="1"/>
              </p:cNvSpPr>
              <p:nvPr/>
            </p:nvSpPr>
            <p:spPr bwMode="auto">
              <a:xfrm>
                <a:off x="400" y="1424"/>
                <a:ext cx="672" cy="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>
                <a:off x="728" y="2152"/>
                <a:ext cx="32" cy="92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</p:grpSp>
      </p:grpSp>
      <p:grpSp>
        <p:nvGrpSpPr>
          <p:cNvPr id="89" name="Group 36"/>
          <p:cNvGrpSpPr>
            <a:grpSpLocks/>
          </p:cNvGrpSpPr>
          <p:nvPr/>
        </p:nvGrpSpPr>
        <p:grpSpPr bwMode="auto">
          <a:xfrm>
            <a:off x="174625" y="3406775"/>
            <a:ext cx="3073400" cy="1296988"/>
            <a:chOff x="110" y="2146"/>
            <a:chExt cx="1936" cy="817"/>
          </a:xfrm>
        </p:grpSpPr>
        <p:sp>
          <p:nvSpPr>
            <p:cNvPr id="90" name="Text Box 37"/>
            <p:cNvSpPr txBox="1">
              <a:spLocks noChangeArrowheads="1"/>
            </p:cNvSpPr>
            <p:nvPr/>
          </p:nvSpPr>
          <p:spPr bwMode="auto">
            <a:xfrm>
              <a:off x="110" y="2146"/>
              <a:ext cx="5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800" b="1" i="1" dirty="0" smtClean="0">
                  <a:solidFill>
                    <a:srgbClr val="0066FF"/>
                  </a:solidFill>
                  <a:latin typeface="Times"/>
                </a:rPr>
                <a:t>R</a:t>
              </a:r>
              <a:r>
                <a:rPr lang="en-US" altLang="en-US" sz="1800" b="1" i="1" baseline="-25000" dirty="0" smtClean="0">
                  <a:solidFill>
                    <a:srgbClr val="0066FF"/>
                  </a:solidFill>
                  <a:latin typeface="Times"/>
                </a:rPr>
                <a:t>R1</a:t>
              </a:r>
              <a:r>
                <a:rPr lang="en-US" altLang="en-US" sz="1800" b="1" i="1" dirty="0" smtClean="0">
                  <a:solidFill>
                    <a:srgbClr val="0066FF"/>
                  </a:solidFill>
                  <a:latin typeface="Times"/>
                </a:rPr>
                <a:t>(</a:t>
              </a:r>
              <a:r>
                <a:rPr lang="en-US" altLang="en-US" sz="1800" b="1" i="1" dirty="0" smtClean="0">
                  <a:solidFill>
                    <a:srgbClr val="0066FF"/>
                  </a:solidFill>
                  <a:latin typeface="Symbol" pitchFamily="18" charset="2"/>
                </a:rPr>
                <a:t>w</a:t>
              </a:r>
              <a:r>
                <a:rPr lang="en-US" altLang="en-US" sz="1800" b="1" i="1" dirty="0" smtClean="0">
                  <a:solidFill>
                    <a:srgbClr val="0066FF"/>
                  </a:solidFill>
                  <a:latin typeface="Times"/>
                </a:rPr>
                <a:t>)</a:t>
              </a:r>
            </a:p>
          </p:txBody>
        </p:sp>
        <p:sp>
          <p:nvSpPr>
            <p:cNvPr id="91" name="Text Box 38"/>
            <p:cNvSpPr txBox="1">
              <a:spLocks noChangeArrowheads="1"/>
            </p:cNvSpPr>
            <p:nvPr/>
          </p:nvSpPr>
          <p:spPr bwMode="auto">
            <a:xfrm>
              <a:off x="1510" y="2730"/>
              <a:ext cx="5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800" b="1" i="1" dirty="0" smtClean="0">
                  <a:solidFill>
                    <a:srgbClr val="0066FF"/>
                  </a:solidFill>
                  <a:latin typeface="Times"/>
                </a:rPr>
                <a:t>R</a:t>
              </a:r>
              <a:r>
                <a:rPr lang="en-US" altLang="en-US" sz="1800" b="1" i="1" baseline="-25000" dirty="0" smtClean="0">
                  <a:solidFill>
                    <a:srgbClr val="0066FF"/>
                  </a:solidFill>
                  <a:latin typeface="Times"/>
                </a:rPr>
                <a:t>R2</a:t>
              </a:r>
              <a:r>
                <a:rPr lang="en-US" altLang="en-US" sz="1800" b="1" i="1" dirty="0" smtClean="0">
                  <a:solidFill>
                    <a:srgbClr val="0066FF"/>
                  </a:solidFill>
                  <a:latin typeface="Times"/>
                </a:rPr>
                <a:t>(</a:t>
              </a:r>
              <a:r>
                <a:rPr lang="en-US" altLang="en-US" sz="1800" b="1" i="1" dirty="0" smtClean="0">
                  <a:solidFill>
                    <a:srgbClr val="0066FF"/>
                  </a:solidFill>
                  <a:latin typeface="Symbol" pitchFamily="18" charset="2"/>
                </a:rPr>
                <a:t>w</a:t>
              </a:r>
              <a:r>
                <a:rPr lang="en-US" altLang="en-US" sz="1800" b="1" i="1" dirty="0" smtClean="0">
                  <a:solidFill>
                    <a:srgbClr val="0066FF"/>
                  </a:solidFill>
                  <a:latin typeface="Times"/>
                </a:rPr>
                <a:t>)</a:t>
              </a:r>
            </a:p>
          </p:txBody>
        </p:sp>
      </p:grpSp>
      <p:grpSp>
        <p:nvGrpSpPr>
          <p:cNvPr id="92" name="Group 39"/>
          <p:cNvGrpSpPr>
            <a:grpSpLocks/>
          </p:cNvGrpSpPr>
          <p:nvPr/>
        </p:nvGrpSpPr>
        <p:grpSpPr bwMode="auto">
          <a:xfrm>
            <a:off x="4152902" y="1524000"/>
            <a:ext cx="4991101" cy="5057776"/>
            <a:chOff x="2616" y="1110"/>
            <a:chExt cx="3144" cy="3186"/>
          </a:xfrm>
        </p:grpSpPr>
        <p:sp>
          <p:nvSpPr>
            <p:cNvPr id="93" name="Rectangle 40"/>
            <p:cNvSpPr>
              <a:spLocks noChangeArrowheads="1"/>
            </p:cNvSpPr>
            <p:nvPr/>
          </p:nvSpPr>
          <p:spPr bwMode="auto">
            <a:xfrm>
              <a:off x="2747" y="1110"/>
              <a:ext cx="3013" cy="2914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94" name="Text Box 41"/>
            <p:cNvSpPr txBox="1">
              <a:spLocks noChangeArrowheads="1"/>
            </p:cNvSpPr>
            <p:nvPr/>
          </p:nvSpPr>
          <p:spPr bwMode="auto">
            <a:xfrm>
              <a:off x="3401" y="1349"/>
              <a:ext cx="1868" cy="23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Statistical Model Impedance</a:t>
              </a:r>
            </a:p>
          </p:txBody>
        </p:sp>
        <p:grpSp>
          <p:nvGrpSpPr>
            <p:cNvPr id="95" name="Group 42"/>
            <p:cNvGrpSpPr>
              <a:grpSpLocks/>
            </p:cNvGrpSpPr>
            <p:nvPr/>
          </p:nvGrpSpPr>
          <p:grpSpPr bwMode="auto">
            <a:xfrm>
              <a:off x="3620" y="2487"/>
              <a:ext cx="1947" cy="721"/>
              <a:chOff x="3121" y="2530"/>
              <a:chExt cx="1908" cy="687"/>
            </a:xfrm>
          </p:grpSpPr>
          <p:sp>
            <p:nvSpPr>
              <p:cNvPr id="103" name="Text Box 43"/>
              <p:cNvSpPr txBox="1">
                <a:spLocks noChangeArrowheads="1"/>
              </p:cNvSpPr>
              <p:nvPr/>
            </p:nvSpPr>
            <p:spPr bwMode="auto">
              <a:xfrm>
                <a:off x="3302" y="3015"/>
                <a:ext cx="1008" cy="202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Q</a:t>
                </a:r>
                <a:r>
                  <a:rPr kumimoji="0" lang="en-US" alt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 -quality factor</a:t>
                </a:r>
                <a:endParaRPr kumimoji="0" lang="en-US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104" name="Text Box 44"/>
              <p:cNvSpPr txBox="1">
                <a:spLocks noChangeArrowheads="1"/>
              </p:cNvSpPr>
              <p:nvPr/>
            </p:nvSpPr>
            <p:spPr bwMode="auto">
              <a:xfrm>
                <a:off x="3294" y="2746"/>
                <a:ext cx="1735" cy="20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Symbol" pitchFamily="18" charset="2"/>
                  </a:rPr>
                  <a:t>Dw</a:t>
                </a:r>
                <a:r>
                  <a:rPr kumimoji="0" lang="en-US" altLang="en-US" sz="1600" b="1" i="1" u="none" strike="noStrike" kern="0" cap="none" spc="0" normalizeH="0" baseline="3000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Symbol" pitchFamily="18" charset="2"/>
                  </a:rPr>
                  <a:t>2</a:t>
                </a:r>
                <a:r>
                  <a:rPr kumimoji="0" lang="en-US" altLang="en-US" sz="1600" b="1" i="1" u="none" strike="noStrike" kern="0" cap="none" spc="0" normalizeH="0" baseline="-2500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n</a:t>
                </a:r>
                <a:r>
                  <a:rPr kumimoji="0" lang="en-US" alt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  -  mean spectral spacing</a:t>
                </a:r>
              </a:p>
            </p:txBody>
          </p:sp>
          <p:sp>
            <p:nvSpPr>
              <p:cNvPr id="105" name="Text Box 45"/>
              <p:cNvSpPr txBox="1">
                <a:spLocks noChangeArrowheads="1"/>
              </p:cNvSpPr>
              <p:nvPr/>
            </p:nvSpPr>
            <p:spPr bwMode="auto">
              <a:xfrm>
                <a:off x="3302" y="2530"/>
                <a:ext cx="1683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Radiation Resistance   </a:t>
                </a:r>
                <a:r>
                  <a:rPr kumimoji="0" lang="en-US" altLang="en-US" sz="16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R</a:t>
                </a:r>
                <a:r>
                  <a:rPr kumimoji="0" lang="en-US" altLang="en-US" sz="1600" b="1" i="1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Ri</a:t>
                </a:r>
                <a:r>
                  <a:rPr kumimoji="0" lang="en-US" alt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(</a:t>
                </a:r>
                <a:r>
                  <a:rPr kumimoji="0" lang="en-US" alt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Symbol" pitchFamily="18" charset="2"/>
                  </a:rPr>
                  <a:t>w</a:t>
                </a:r>
                <a:r>
                  <a:rPr kumimoji="0" lang="en-US" alt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"/>
                  </a:rPr>
                  <a:t>)</a:t>
                </a:r>
                <a:endParaRPr kumimoji="0" lang="en-US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106" name="AutoShape 46"/>
              <p:cNvSpPr>
                <a:spLocks/>
              </p:cNvSpPr>
              <p:nvPr/>
            </p:nvSpPr>
            <p:spPr bwMode="auto">
              <a:xfrm>
                <a:off x="3121" y="2560"/>
                <a:ext cx="167" cy="608"/>
              </a:xfrm>
              <a:prstGeom prst="leftBrace">
                <a:avLst>
                  <a:gd name="adj1" fmla="val 30339"/>
                  <a:gd name="adj2" fmla="val 50000"/>
                </a:avLst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</p:grpSp>
        <p:grpSp>
          <p:nvGrpSpPr>
            <p:cNvPr id="96" name="Group 47"/>
            <p:cNvGrpSpPr>
              <a:grpSpLocks/>
            </p:cNvGrpSpPr>
            <p:nvPr/>
          </p:nvGrpSpPr>
          <p:grpSpPr bwMode="auto">
            <a:xfrm>
              <a:off x="3683" y="3412"/>
              <a:ext cx="1991" cy="461"/>
              <a:chOff x="3192" y="3442"/>
              <a:chExt cx="1951" cy="439"/>
            </a:xfrm>
          </p:grpSpPr>
          <p:sp>
            <p:nvSpPr>
              <p:cNvPr id="100" name="Text Box 48"/>
              <p:cNvSpPr txBox="1">
                <a:spLocks noChangeArrowheads="1"/>
              </p:cNvSpPr>
              <p:nvPr/>
            </p:nvSpPr>
            <p:spPr bwMode="auto">
              <a:xfrm>
                <a:off x="3294" y="3679"/>
                <a:ext cx="1849" cy="202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w</a:t>
                </a:r>
                <a:r>
                  <a:rPr kumimoji="0" lang="en-US" altLang="en-US" sz="1600" b="1" i="1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in</a:t>
                </a:r>
                <a:r>
                  <a:rPr kumimoji="0" lang="en-US" altLang="en-US" sz="16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- </a:t>
                </a:r>
                <a:r>
                  <a:rPr kumimoji="0" lang="en-US" altLang="en-US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Guassian</a:t>
                </a:r>
                <a:r>
                  <a:rPr kumimoji="0" lang="en-US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 Random variables</a:t>
                </a:r>
                <a:endPara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  <p:sp>
            <p:nvSpPr>
              <p:cNvPr id="101" name="Text Box 49"/>
              <p:cNvSpPr txBox="1">
                <a:spLocks noChangeArrowheads="1"/>
              </p:cNvSpPr>
              <p:nvPr/>
            </p:nvSpPr>
            <p:spPr bwMode="auto">
              <a:xfrm>
                <a:off x="3294" y="3442"/>
                <a:ext cx="1797" cy="20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ymbol" pitchFamily="18" charset="2"/>
                  </a:rPr>
                  <a:t>w</a:t>
                </a:r>
                <a:r>
                  <a:rPr kumimoji="0" lang="en-US" altLang="en-US" sz="1600" b="1" i="1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n</a:t>
                </a:r>
                <a:r>
                  <a:rPr kumimoji="0" lang="en-US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"/>
                  </a:rPr>
                  <a:t>  -  random spectrum (RMT)</a:t>
                </a:r>
              </a:p>
            </p:txBody>
          </p:sp>
          <p:sp>
            <p:nvSpPr>
              <p:cNvPr id="102" name="AutoShape 50"/>
              <p:cNvSpPr>
                <a:spLocks/>
              </p:cNvSpPr>
              <p:nvPr/>
            </p:nvSpPr>
            <p:spPr bwMode="auto">
              <a:xfrm>
                <a:off x="3192" y="3488"/>
                <a:ext cx="128" cy="384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endParaRPr>
              </a:p>
            </p:txBody>
          </p:sp>
        </p:grpSp>
        <p:sp>
          <p:nvSpPr>
            <p:cNvPr id="97" name="Text Box 51"/>
            <p:cNvSpPr txBox="1">
              <a:spLocks noChangeArrowheads="1"/>
            </p:cNvSpPr>
            <p:nvPr/>
          </p:nvSpPr>
          <p:spPr bwMode="auto">
            <a:xfrm>
              <a:off x="2833" y="2645"/>
              <a:ext cx="74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"/>
                </a:rPr>
                <a:t>System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"/>
                </a:rPr>
                <a:t>parameters</a:t>
              </a:r>
              <a:endPara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"/>
              </a:endParaRPr>
            </a:p>
          </p:txBody>
        </p:sp>
        <p:sp>
          <p:nvSpPr>
            <p:cNvPr id="98" name="Text Box 52"/>
            <p:cNvSpPr txBox="1">
              <a:spLocks noChangeArrowheads="1"/>
            </p:cNvSpPr>
            <p:nvPr/>
          </p:nvSpPr>
          <p:spPr bwMode="auto">
            <a:xfrm>
              <a:off x="2881" y="3477"/>
              <a:ext cx="74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"/>
                </a:rPr>
                <a:t>Statistical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"/>
                </a:rPr>
                <a:t>parameters</a:t>
              </a:r>
              <a:endPara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  <p:graphicFrame>
          <p:nvGraphicFramePr>
            <p:cNvPr id="99" name="Object 53"/>
            <p:cNvGraphicFramePr>
              <a:graphicFrameLocks noChangeAspect="1"/>
            </p:cNvGraphicFramePr>
            <p:nvPr/>
          </p:nvGraphicFramePr>
          <p:xfrm>
            <a:off x="2820" y="1796"/>
            <a:ext cx="2884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8" name="Equation" r:id="rId3" imgW="3136900" imgH="457200" progId="">
                    <p:embed/>
                  </p:oleObj>
                </mc:Choice>
                <mc:Fallback>
                  <p:oleObj name="Equation" r:id="rId3" imgW="3136900" imgH="457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0" y="1796"/>
                          <a:ext cx="2884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" name="Text Box 41"/>
            <p:cNvSpPr txBox="1">
              <a:spLocks noChangeArrowheads="1"/>
            </p:cNvSpPr>
            <p:nvPr/>
          </p:nvSpPr>
          <p:spPr bwMode="auto">
            <a:xfrm>
              <a:off x="2616" y="4102"/>
              <a:ext cx="2136" cy="194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Statistics</a:t>
              </a:r>
              <a:r>
                <a:rPr kumimoji="0" lang="en-US" altLang="en-US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</a:rPr>
                <a:t> governed by a single parameter:</a:t>
              </a:r>
              <a:endPara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</a:endParaRPr>
            </a:p>
          </p:txBody>
        </p:sp>
      </p:grpSp>
      <p:sp>
        <p:nvSpPr>
          <p:cNvPr id="107" name="Text Box 54"/>
          <p:cNvSpPr txBox="1">
            <a:spLocks noChangeArrowheads="1"/>
          </p:cNvSpPr>
          <p:nvPr/>
        </p:nvSpPr>
        <p:spPr bwMode="auto">
          <a:xfrm>
            <a:off x="1784373" y="949035"/>
            <a:ext cx="59330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 L. K. Warne, </a:t>
            </a:r>
            <a:r>
              <a:rPr lang="en-US" altLang="en-US" sz="1400" i="1" dirty="0" smtClean="0">
                <a:solidFill>
                  <a:srgbClr val="000000"/>
                </a:solidFill>
                <a:latin typeface="Times"/>
              </a:rPr>
              <a:t>et al.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, IEEE Trans. on </a:t>
            </a:r>
            <a:r>
              <a:rPr lang="en-US" altLang="en-US" sz="1400" dirty="0" err="1" smtClean="0">
                <a:solidFill>
                  <a:srgbClr val="000000"/>
                </a:solidFill>
                <a:latin typeface="Times"/>
              </a:rPr>
              <a:t>Anten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. and Prop. </a:t>
            </a:r>
            <a:r>
              <a:rPr lang="en-US" altLang="en-US" sz="1400" u="sng" dirty="0" smtClean="0">
                <a:solidFill>
                  <a:srgbClr val="000000"/>
                </a:solidFill>
                <a:latin typeface="Times"/>
              </a:rPr>
              <a:t>51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, 978 (2003)</a:t>
            </a:r>
          </a:p>
          <a:p>
            <a:pPr algn="ctr" eaLnBrk="0" hangingPunct="0"/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X. </a:t>
            </a:r>
            <a:r>
              <a:rPr lang="en-US" altLang="en-US" sz="1400" dirty="0" err="1" smtClean="0">
                <a:solidFill>
                  <a:srgbClr val="000000"/>
                </a:solidFill>
                <a:latin typeface="Times"/>
              </a:rPr>
              <a:t>Zheng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latin typeface="Times"/>
              </a:rPr>
              <a:t>et al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., </a:t>
            </a:r>
            <a:r>
              <a:rPr lang="en-US" altLang="en-US" sz="1400" dirty="0" err="1" smtClean="0">
                <a:solidFill>
                  <a:srgbClr val="000000"/>
                </a:solidFill>
                <a:latin typeface="Times"/>
              </a:rPr>
              <a:t>Electromagnetics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 </a:t>
            </a:r>
            <a:r>
              <a:rPr lang="en-US" altLang="en-US" sz="1400" u="sng" dirty="0" smtClean="0">
                <a:solidFill>
                  <a:srgbClr val="000000"/>
                </a:solidFill>
                <a:latin typeface="Times"/>
              </a:rPr>
              <a:t>26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, 3 (2006); </a:t>
            </a:r>
            <a:r>
              <a:rPr lang="en-US" altLang="en-US" sz="1400" dirty="0" err="1" smtClean="0">
                <a:solidFill>
                  <a:srgbClr val="000000"/>
                </a:solidFill>
                <a:latin typeface="Times"/>
              </a:rPr>
              <a:t>Electromagnetics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 </a:t>
            </a:r>
            <a:r>
              <a:rPr lang="en-US" altLang="en-US" sz="1400" u="sng" dirty="0" smtClean="0">
                <a:solidFill>
                  <a:srgbClr val="000000"/>
                </a:solidFill>
                <a:latin typeface="Times"/>
              </a:rPr>
              <a:t>26</a:t>
            </a:r>
            <a:r>
              <a:rPr lang="en-US" altLang="en-US" sz="1400" dirty="0" smtClean="0">
                <a:solidFill>
                  <a:srgbClr val="000000"/>
                </a:solidFill>
                <a:latin typeface="Times"/>
              </a:rPr>
              <a:t>, 37 (2006)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569525" y="3098588"/>
            <a:ext cx="572593" cy="2308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modes </a:t>
            </a:r>
            <a:r>
              <a:rPr lang="en-US" sz="900" i="1" dirty="0" smtClean="0"/>
              <a:t>n</a:t>
            </a:r>
            <a:endParaRPr lang="en-US" sz="900" i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8100352" y="2550588"/>
            <a:ext cx="790601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800" i="1" baseline="-25000" dirty="0" smtClean="0">
                <a:solidFill>
                  <a:srgbClr val="FF0000"/>
                </a:solidFill>
              </a:rPr>
              <a:t>in</a:t>
            </a:r>
            <a:r>
              <a:rPr lang="en-US" sz="1800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FF0000"/>
                </a:solidFill>
              </a:rPr>
              <a:t>jn</a:t>
            </a:r>
            <a:endParaRPr lang="en-US" sz="1800" i="1" baseline="-25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3826" y="1710268"/>
            <a:ext cx="950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Enclosure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7516480" y="6085116"/>
                <a:ext cx="1170320" cy="629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∝=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𝑸</m:t>
                          </m:r>
                        </m:den>
                      </m:f>
                    </m:oMath>
                  </m:oMathPara>
                </a14:m>
                <a:endParaRPr lang="en-US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480" y="6085116"/>
                <a:ext cx="1170320" cy="6294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0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2" grpId="0"/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4048</TotalTime>
  <Words>1994</Words>
  <Application>Microsoft Office PowerPoint</Application>
  <PresentationFormat>On-screen Show (4:3)</PresentationFormat>
  <Paragraphs>484</Paragraphs>
  <Slides>40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Office Theme</vt:lpstr>
      <vt:lpstr>Default Design</vt:lpstr>
      <vt:lpstr>1_Office Theme</vt:lpstr>
      <vt:lpstr>2_Office Theme</vt:lpstr>
      <vt:lpstr>3_Office Theme</vt:lpstr>
      <vt:lpstr>Graph</vt:lpstr>
      <vt:lpstr>Equation</vt:lpstr>
      <vt:lpstr>Scaled Measurements of Realistic Counter-DEW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Coupled Lossy Cavities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Setup</vt:lpstr>
      <vt:lpstr>PowerPoint Presentation</vt:lpstr>
      <vt:lpstr>Scaled Enclosure Measurement Validation: Compare to NRL Full-Scale Experimental Setup</vt:lpstr>
      <vt:lpstr>PowerPoint Presentation</vt:lpstr>
      <vt:lpstr>PowerPoint Presentation</vt:lpstr>
      <vt:lpstr>PowerPoint Presentation</vt:lpstr>
      <vt:lpstr>Cryogenic Mode Stirrer</vt:lpstr>
      <vt:lpstr>PowerPoint Presentation</vt:lpstr>
      <vt:lpstr>PowerPoint Presentation</vt:lpstr>
      <vt:lpstr>PowerPoint Presentation</vt:lpstr>
      <vt:lpstr>Coupled Cavities Simulation</vt:lpstr>
      <vt:lpstr>PowerPoint Presentation</vt:lpstr>
      <vt:lpstr>PowerPoint Presentation</vt:lpstr>
      <vt:lpstr>PowerPoint Presentation</vt:lpstr>
      <vt:lpstr>PowerPoint Presentation</vt:lpstr>
      <vt:lpstr>Scaling</vt:lpstr>
      <vt:lpstr>PowerPoint Presentation</vt:lpstr>
      <vt:lpstr>PowerPoint Presentation</vt:lpstr>
      <vt:lpstr>PowerPoint Presentation</vt:lpstr>
      <vt:lpstr>PowerPoint Presentation</vt:lpstr>
      <vt:lpstr>Transmission Through Cavity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Scaled mm-wave Experiment Setup and collaboration with NRL</dc:title>
  <dc:creator>xiaobo</dc:creator>
  <cp:lastModifiedBy>Steven M Anlage</cp:lastModifiedBy>
  <cp:revision>174</cp:revision>
  <dcterms:created xsi:type="dcterms:W3CDTF">2006-08-16T00:00:00Z</dcterms:created>
  <dcterms:modified xsi:type="dcterms:W3CDTF">2016-07-08T13:13:18Z</dcterms:modified>
</cp:coreProperties>
</file>